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4" r:id="rId2"/>
    <p:sldId id="262" r:id="rId3"/>
    <p:sldId id="272" r:id="rId4"/>
    <p:sldId id="269" r:id="rId5"/>
    <p:sldId id="265" r:id="rId6"/>
    <p:sldId id="263" r:id="rId7"/>
    <p:sldId id="264" r:id="rId8"/>
    <p:sldId id="271" r:id="rId9"/>
    <p:sldId id="257" r:id="rId10"/>
    <p:sldId id="270" r:id="rId11"/>
    <p:sldId id="267" r:id="rId12"/>
    <p:sldId id="266" r:id="rId13"/>
    <p:sldId id="268" r:id="rId14"/>
    <p:sldId id="260"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8" autoAdjust="0"/>
    <p:restoredTop sz="86803" autoAdjust="0"/>
  </p:normalViewPr>
  <p:slideViewPr>
    <p:cSldViewPr>
      <p:cViewPr>
        <p:scale>
          <a:sx n="50" d="100"/>
          <a:sy n="50" d="100"/>
        </p:scale>
        <p:origin x="-461"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6DCB4-394B-4A0A-899F-9E161A44C560}" type="datetimeFigureOut">
              <a:rPr lang="en-GB" smtClean="0"/>
              <a:pPr/>
              <a:t>13/03/2014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149EA-0A50-455A-86D7-85741FFDBB85}" type="slidenum">
              <a:rPr lang="en-GB" smtClean="0"/>
              <a:pPr/>
              <a:t>‹#›</a:t>
            </a:fld>
            <a:endParaRPr lang="en-GB"/>
          </a:p>
        </p:txBody>
      </p:sp>
    </p:spTree>
    <p:extLst>
      <p:ext uri="{BB962C8B-B14F-4D97-AF65-F5344CB8AC3E}">
        <p14:creationId xmlns:p14="http://schemas.microsoft.com/office/powerpoint/2010/main" val="83603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Buen</a:t>
            </a:r>
            <a:r>
              <a:rPr lang="en-GB" baseline="0" dirty="0" smtClean="0"/>
              <a:t> </a:t>
            </a:r>
            <a:r>
              <a:rPr lang="en-GB" baseline="0" dirty="0" err="1" smtClean="0"/>
              <a:t>dia</a:t>
            </a:r>
            <a:r>
              <a:rPr lang="en-GB" baseline="0" dirty="0" smtClean="0"/>
              <a:t>, </a:t>
            </a:r>
            <a:r>
              <a:rPr lang="en-GB" dirty="0" smtClean="0"/>
              <a:t>De-</a:t>
            </a:r>
            <a:r>
              <a:rPr lang="en-GB" dirty="0" err="1" smtClean="0"/>
              <a:t>sculpe</a:t>
            </a:r>
            <a:r>
              <a:rPr lang="en-GB" dirty="0" smtClean="0"/>
              <a:t>, </a:t>
            </a:r>
            <a:r>
              <a:rPr lang="en-GB" dirty="0" err="1" smtClean="0"/>
              <a:t>yo</a:t>
            </a:r>
            <a:r>
              <a:rPr lang="en-GB" dirty="0" smtClean="0"/>
              <a:t> no </a:t>
            </a:r>
            <a:r>
              <a:rPr lang="en-GB" dirty="0" err="1" smtClean="0"/>
              <a:t>hablo</a:t>
            </a:r>
            <a:r>
              <a:rPr lang="en-GB" baseline="0" dirty="0" smtClean="0"/>
              <a:t> mucho </a:t>
            </a:r>
            <a:r>
              <a:rPr lang="en-GB" baseline="0" dirty="0" err="1" smtClean="0"/>
              <a:t>espangol</a:t>
            </a:r>
            <a:r>
              <a:rPr lang="en-GB" baseline="0" dirty="0" smtClean="0"/>
              <a:t>, </a:t>
            </a:r>
            <a:r>
              <a:rPr lang="en-GB" baseline="0" dirty="0" err="1" smtClean="0"/>
              <a:t>asi</a:t>
            </a:r>
            <a:r>
              <a:rPr lang="en-GB" baseline="0" dirty="0" smtClean="0"/>
              <a:t> </a:t>
            </a:r>
            <a:r>
              <a:rPr lang="en-GB" baseline="0" dirty="0" err="1" smtClean="0"/>
              <a:t>que</a:t>
            </a:r>
            <a:r>
              <a:rPr lang="en-GB" baseline="0" dirty="0" smtClean="0"/>
              <a:t> hoy </a:t>
            </a:r>
            <a:r>
              <a:rPr lang="en-GB" baseline="0" dirty="0" err="1" smtClean="0"/>
              <a:t>voy</a:t>
            </a:r>
            <a:r>
              <a:rPr lang="en-GB" baseline="0" dirty="0" smtClean="0"/>
              <a:t> </a:t>
            </a:r>
            <a:r>
              <a:rPr lang="en-GB" baseline="0" dirty="0" err="1" smtClean="0"/>
              <a:t>hablar</a:t>
            </a:r>
            <a:r>
              <a:rPr lang="en-GB" baseline="0" dirty="0" smtClean="0"/>
              <a:t> en </a:t>
            </a:r>
            <a:r>
              <a:rPr lang="en-GB" baseline="0" dirty="0" err="1" smtClean="0"/>
              <a:t>anglais</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1</a:t>
            </a:fld>
            <a:endParaRPr lang="en-GB"/>
          </a:p>
        </p:txBody>
      </p:sp>
    </p:spTree>
    <p:extLst>
      <p:ext uri="{BB962C8B-B14F-4D97-AF65-F5344CB8AC3E}">
        <p14:creationId xmlns:p14="http://schemas.microsoft.com/office/powerpoint/2010/main" val="241126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really don’t find out who your friends are until its</a:t>
            </a:r>
            <a:r>
              <a:rPr lang="en-GB" baseline="0" dirty="0" smtClean="0"/>
              <a:t> time to dig hundreds of holes! We would have dug over 200 holes in total and sampled leaves, branches, roots, and the sap of the tree as well. The tree gives off a brown </a:t>
            </a:r>
            <a:r>
              <a:rPr lang="en-GB" baseline="0" dirty="0" err="1" smtClean="0"/>
              <a:t>latexy</a:t>
            </a:r>
            <a:r>
              <a:rPr lang="en-GB" baseline="0" dirty="0" smtClean="0"/>
              <a:t> residue. </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12</a:t>
            </a:fld>
            <a:endParaRPr lang="en-GB"/>
          </a:p>
        </p:txBody>
      </p:sp>
    </p:spTree>
    <p:extLst>
      <p:ext uri="{BB962C8B-B14F-4D97-AF65-F5344CB8AC3E}">
        <p14:creationId xmlns:p14="http://schemas.microsoft.com/office/powerpoint/2010/main" val="293139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anyone guess what these</a:t>
            </a:r>
            <a:r>
              <a:rPr lang="en-GB" baseline="0" dirty="0" smtClean="0"/>
              <a:t> are? </a:t>
            </a:r>
            <a:br>
              <a:rPr lang="en-GB" baseline="0" dirty="0" smtClean="0"/>
            </a:br>
            <a:r>
              <a:rPr lang="en-GB" baseline="0" dirty="0" smtClean="0"/>
              <a:t/>
            </a:r>
            <a:br>
              <a:rPr lang="en-GB" baseline="0" dirty="0" smtClean="0"/>
            </a:br>
            <a:r>
              <a:rPr lang="en-GB" baseline="0" dirty="0" smtClean="0"/>
              <a:t>They are kidney stones. Mammals like plants biosynthesise Ca-oxalate which can lead to problem deposits such as these in the kidneys. The test for kidney stones in human urine is the same analysis I will use to determine the Ca-oxalate levels of soils and plant material</a:t>
            </a:r>
            <a:br>
              <a:rPr lang="en-GB" baseline="0" dirty="0" smtClean="0"/>
            </a:br>
            <a:r>
              <a:rPr lang="en-GB" baseline="0" dirty="0" smtClean="0"/>
              <a:t/>
            </a:r>
            <a:br>
              <a:rPr lang="en-GB" baseline="0" dirty="0" smtClean="0"/>
            </a:br>
            <a:r>
              <a:rPr lang="en-GB" baseline="0" dirty="0" smtClean="0"/>
              <a:t>The other analysis I will use is ICP-OES this machine can detect 82 elements from one sample in under a minute. It is extremely quick and sprays an aerosol from my samples across a plasma Argon flame to detect the mass to charge elemental ratios of my samples. Basically giving me an exact compositional analysis of the soils. This will enable me to test for available Ca in the soils for OCP, Micro / Macro Nutrients and also possible heavy metal contamination, as a by-product. </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13</a:t>
            </a:fld>
            <a:endParaRPr lang="en-GB"/>
          </a:p>
        </p:txBody>
      </p:sp>
    </p:spTree>
    <p:extLst>
      <p:ext uri="{BB962C8B-B14F-4D97-AF65-F5344CB8AC3E}">
        <p14:creationId xmlns:p14="http://schemas.microsoft.com/office/powerpoint/2010/main" val="10663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have not started the analysis yet but there was some extremely promising signs…</a:t>
            </a:r>
            <a:br>
              <a:rPr lang="en-GB" baseline="0" dirty="0" smtClean="0"/>
            </a:br>
            <a:r>
              <a:rPr lang="en-GB" baseline="0" dirty="0" smtClean="0"/>
              <a:t/>
            </a:r>
            <a:br>
              <a:rPr lang="en-GB" baseline="0" dirty="0" smtClean="0"/>
            </a:br>
            <a:r>
              <a:rPr lang="en-GB" baseline="0" dirty="0" smtClean="0"/>
              <a:t>Questions?</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14</a:t>
            </a:fld>
            <a:endParaRPr lang="en-GB"/>
          </a:p>
        </p:txBody>
      </p:sp>
    </p:spTree>
    <p:extLst>
      <p:ext uri="{BB962C8B-B14F-4D97-AF65-F5344CB8AC3E}">
        <p14:creationId xmlns:p14="http://schemas.microsoft.com/office/powerpoint/2010/main" val="246258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a:t>
            </a:r>
            <a:r>
              <a:rPr lang="en-GB" baseline="0" dirty="0" smtClean="0"/>
              <a:t> what does this mean? Well for a start </a:t>
            </a:r>
            <a:r>
              <a:rPr lang="en-GB" baseline="0" dirty="0" err="1" smtClean="0"/>
              <a:t>Biominerally</a:t>
            </a:r>
            <a:r>
              <a:rPr lang="en-GB" baseline="0" dirty="0" smtClean="0"/>
              <a:t> sequestered carbon is far more stable than organically sequestered carbon, staying in the ground for a 1000 times longer.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Previously analysed Oxalogenic trees (</a:t>
            </a:r>
            <a:r>
              <a:rPr lang="en-GB" i="1" dirty="0" err="1" smtClean="0"/>
              <a:t>Micilia</a:t>
            </a:r>
            <a:r>
              <a:rPr lang="en-GB" i="1" dirty="0" smtClean="0"/>
              <a:t> excelsa</a:t>
            </a:r>
            <a:r>
              <a:rPr lang="en-GB" dirty="0" smtClean="0"/>
              <a:t>, </a:t>
            </a:r>
            <a:r>
              <a:rPr lang="en-GB" i="1" dirty="0" err="1" smtClean="0"/>
              <a:t>Afzelia</a:t>
            </a:r>
            <a:r>
              <a:rPr lang="en-GB" i="1" dirty="0" smtClean="0"/>
              <a:t> </a:t>
            </a:r>
            <a:r>
              <a:rPr lang="en-GB" i="1" dirty="0" err="1" smtClean="0"/>
              <a:t>africana</a:t>
            </a:r>
            <a:r>
              <a:rPr lang="en-GB" i="1" dirty="0" smtClean="0"/>
              <a:t> </a:t>
            </a:r>
            <a:r>
              <a:rPr lang="en-GB" dirty="0" smtClean="0"/>
              <a:t>and numerous </a:t>
            </a:r>
            <a:r>
              <a:rPr lang="en-GB" dirty="0" err="1" smtClean="0"/>
              <a:t>Cactaceae</a:t>
            </a:r>
            <a:r>
              <a:rPr lang="en-GB" dirty="0" smtClean="0"/>
              <a:t> species) have not had the same agro-forestry potential as </a:t>
            </a:r>
            <a:r>
              <a:rPr lang="en-GB" i="1" dirty="0" smtClean="0"/>
              <a:t>Brosimum</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At the moment people spend a lot of money through carbon credit systems on planting forests in developed countries to organically sequester carbon.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we can prove this tree is oxalogenic it could have major impacts on the current Voluntary Carbon Offset and associated carbon credit systems, that could ultimately provide funding to agro-forestry initiatives in developing </a:t>
            </a:r>
            <a:r>
              <a:rPr lang="en-GB" dirty="0" err="1" smtClean="0"/>
              <a:t>neotropical</a:t>
            </a:r>
            <a:r>
              <a:rPr lang="en-GB" dirty="0" smtClean="0"/>
              <a:t> countries like Haiti</a:t>
            </a:r>
          </a:p>
          <a:p>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15</a:t>
            </a:fld>
            <a:endParaRPr lang="en-GB"/>
          </a:p>
        </p:txBody>
      </p:sp>
    </p:spTree>
    <p:extLst>
      <p:ext uri="{BB962C8B-B14F-4D97-AF65-F5344CB8AC3E}">
        <p14:creationId xmlns:p14="http://schemas.microsoft.com/office/powerpoint/2010/main" val="56656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Hi my names Mike Rowley and I spent 5 months recently working as the director of Sadhana Forest Haiti, helping to plant trees while I completed my research. It was an incredible experience and I got to make some great friends. I originally met </a:t>
            </a:r>
            <a:r>
              <a:rPr lang="en-GB" baseline="0" dirty="0" err="1" smtClean="0"/>
              <a:t>Aviram</a:t>
            </a:r>
            <a:r>
              <a:rPr lang="en-GB" baseline="0" dirty="0" smtClean="0"/>
              <a:t> when I helped him design an irrigation system. As you can see from the photos above, I had a great time, I had a great time in Haiti, learned creole, and met an incredible range of lovely Haitians, truly immersing myself in the beautiful and colourful region of Anse-a-Pitre. The weather was a plus too!</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2</a:t>
            </a:fld>
            <a:endParaRPr lang="en-GB"/>
          </a:p>
        </p:txBody>
      </p:sp>
    </p:spTree>
    <p:extLst>
      <p:ext uri="{BB962C8B-B14F-4D97-AF65-F5344CB8AC3E}">
        <p14:creationId xmlns:p14="http://schemas.microsoft.com/office/powerpoint/2010/main" val="99454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About</a:t>
            </a:r>
            <a:r>
              <a:rPr lang="en-GB" baseline="0" dirty="0" smtClean="0"/>
              <a:t> 3% of </a:t>
            </a:r>
            <a:r>
              <a:rPr lang="en-GB" baseline="0" dirty="0" err="1" smtClean="0"/>
              <a:t>haiti’s</a:t>
            </a:r>
            <a:r>
              <a:rPr lang="en-GB" baseline="0" dirty="0" smtClean="0"/>
              <a:t> </a:t>
            </a:r>
            <a:r>
              <a:rPr lang="en-GB" baseline="0" dirty="0" err="1" smtClean="0"/>
              <a:t>landcover</a:t>
            </a:r>
            <a:r>
              <a:rPr lang="en-GB" baseline="0" dirty="0" smtClean="0"/>
              <a:t> is now forested, and it has lost 13% between the years of 1990 - 2010</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3</a:t>
            </a:fld>
            <a:endParaRPr lang="en-GB"/>
          </a:p>
        </p:txBody>
      </p:sp>
    </p:spTree>
    <p:extLst>
      <p:ext uri="{BB962C8B-B14F-4D97-AF65-F5344CB8AC3E}">
        <p14:creationId xmlns:p14="http://schemas.microsoft.com/office/powerpoint/2010/main" val="224681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study region. The Yucatán Peninsula and Two regions in Haiti. One in the north, near Gonaives, Source </a:t>
            </a:r>
            <a:r>
              <a:rPr lang="en-GB" baseline="0" dirty="0" err="1" smtClean="0"/>
              <a:t>Chaudes</a:t>
            </a:r>
            <a:r>
              <a:rPr lang="en-GB" baseline="0" dirty="0" smtClean="0"/>
              <a:t> and the other in Anse-a-Pitre</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4</a:t>
            </a:fld>
            <a:endParaRPr lang="en-GB"/>
          </a:p>
        </p:txBody>
      </p:sp>
    </p:spTree>
    <p:extLst>
      <p:ext uri="{BB962C8B-B14F-4D97-AF65-F5344CB8AC3E}">
        <p14:creationId xmlns:p14="http://schemas.microsoft.com/office/powerpoint/2010/main" val="413162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won’t spend long on this as I’m sure we</a:t>
            </a:r>
            <a:r>
              <a:rPr lang="en-GB" baseline="0" dirty="0" smtClean="0"/>
              <a:t> all know the facts and figures, but atmospheric CO</a:t>
            </a:r>
            <a:r>
              <a:rPr lang="en-GB" baseline="-25000" dirty="0" smtClean="0"/>
              <a:t>2</a:t>
            </a:r>
            <a:r>
              <a:rPr lang="en-GB" baseline="0" dirty="0" smtClean="0"/>
              <a:t> concentrations are increasing. The lovely people at Mauna Loa observatory tell us last years average atmospheric CO2 concentration was ca. 394 ppm. The Intergovernmental Panel on Climate change states with 95% confidence that this rise in GHG concentrations, which incidentally is unprecedented for the last 420,000 years. One of the best ways of combatting these emissions is through agroforestry, but our knowledge of terrestrial biosphere carbon sequestration system is limited because its so complex.</a:t>
            </a:r>
          </a:p>
        </p:txBody>
      </p:sp>
      <p:sp>
        <p:nvSpPr>
          <p:cNvPr id="4" name="Slide Number Placeholder 3"/>
          <p:cNvSpPr>
            <a:spLocks noGrp="1"/>
          </p:cNvSpPr>
          <p:nvPr>
            <p:ph type="sldNum" sz="quarter" idx="10"/>
          </p:nvPr>
        </p:nvSpPr>
        <p:spPr/>
        <p:txBody>
          <a:bodyPr/>
          <a:lstStyle/>
          <a:p>
            <a:fld id="{F46149EA-0A50-455A-86D7-85741FFDBB85}" type="slidenum">
              <a:rPr lang="en-GB" smtClean="0"/>
              <a:pPr/>
              <a:t>5</a:t>
            </a:fld>
            <a:endParaRPr lang="en-GB"/>
          </a:p>
        </p:txBody>
      </p:sp>
    </p:spTree>
    <p:extLst>
      <p:ext uri="{BB962C8B-B14F-4D97-AF65-F5344CB8AC3E}">
        <p14:creationId xmlns:p14="http://schemas.microsoft.com/office/powerpoint/2010/main" val="218816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the tree that </a:t>
            </a:r>
            <a:r>
              <a:rPr lang="en-GB" baseline="0" dirty="0" err="1" smtClean="0"/>
              <a:t>Aviram</a:t>
            </a:r>
            <a:r>
              <a:rPr lang="en-GB" baseline="0" dirty="0" smtClean="0"/>
              <a:t> has been talking about, </a:t>
            </a:r>
            <a:r>
              <a:rPr lang="en-GB" i="1" baseline="0" dirty="0" smtClean="0"/>
              <a:t>Brosimum alicastrum</a:t>
            </a:r>
            <a:r>
              <a:rPr lang="en-GB" i="0" baseline="0" dirty="0" smtClean="0"/>
              <a:t>, it is a large </a:t>
            </a:r>
            <a:r>
              <a:rPr lang="en-GB" i="0" baseline="0" dirty="0" err="1" smtClean="0"/>
              <a:t>neotropical</a:t>
            </a:r>
            <a:r>
              <a:rPr lang="en-GB" i="0" baseline="0" dirty="0" smtClean="0"/>
              <a:t> evergreen Canopy species that can grow up to 25-40 </a:t>
            </a:r>
            <a:r>
              <a:rPr lang="en-GB" i="0" baseline="0" dirty="0" err="1" smtClean="0"/>
              <a:t>m</a:t>
            </a:r>
            <a:r>
              <a:rPr lang="en-GB" i="0" baseline="30000" dirty="0" err="1" smtClean="0"/>
              <a:t>t</a:t>
            </a:r>
            <a:r>
              <a:rPr lang="en-GB" i="0" baseline="0" dirty="0" smtClean="0"/>
              <a:t> and 1 – 1.5 m </a:t>
            </a:r>
            <a:r>
              <a:rPr lang="en-GB" i="0" baseline="0" dirty="0" err="1" smtClean="0"/>
              <a:t>dbh</a:t>
            </a:r>
            <a:r>
              <a:rPr lang="en-GB" i="0" baseline="0" dirty="0" smtClean="0"/>
              <a:t>. As you can see that’s Oscar down there! this specific tree was in the Yucatán, Mexico and was about 16 m, had a </a:t>
            </a:r>
            <a:r>
              <a:rPr lang="en-GB" i="0" baseline="0" dirty="0" err="1" smtClean="0"/>
              <a:t>dbh</a:t>
            </a:r>
            <a:r>
              <a:rPr lang="en-GB" i="0" baseline="0" dirty="0" smtClean="0"/>
              <a:t> of 67cm. Using Cairns et al. 2003 regression model inferred from the harvest of 25 fully matured Brosimums in the Yucatan peninsula: 0.0336 x dbh2 x </a:t>
            </a:r>
            <a:r>
              <a:rPr lang="en-GB" i="0" baseline="0" dirty="0" err="1" smtClean="0"/>
              <a:t>th</a:t>
            </a:r>
            <a:r>
              <a:rPr lang="en-GB" i="0" baseline="0" dirty="0" smtClean="0"/>
              <a:t> which for this tree gives you an approximate dry biomass of 2,382 kg</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6</a:t>
            </a:fld>
            <a:endParaRPr lang="en-GB"/>
          </a:p>
        </p:txBody>
      </p:sp>
    </p:spTree>
    <p:extLst>
      <p:ext uri="{BB962C8B-B14F-4D97-AF65-F5344CB8AC3E}">
        <p14:creationId xmlns:p14="http://schemas.microsoft.com/office/powerpoint/2010/main" val="390630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The species has important agro-forestry potential as they produce </a:t>
            </a:r>
            <a:r>
              <a:rPr lang="en-GB" i="1" baseline="0" dirty="0" smtClean="0"/>
              <a:t>ca. </a:t>
            </a:r>
            <a:r>
              <a:rPr lang="en-GB" i="0" baseline="0" dirty="0" smtClean="0"/>
              <a:t>70-200 kg nut yr</a:t>
            </a:r>
            <a:r>
              <a:rPr lang="en-GB" i="0" baseline="30000" dirty="0" smtClean="0"/>
              <a:t>-1</a:t>
            </a:r>
            <a:r>
              <a:rPr lang="en-GB" i="0" baseline="0" dirty="0" smtClean="0"/>
              <a:t> after reaching sexual maturity at the age of 5-7 years of age and. The tree is drought resistant and can grow in extremely well in poor, leached soils </a:t>
            </a:r>
            <a:endParaRPr lang="en-GB"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is a picture</a:t>
            </a:r>
            <a:r>
              <a:rPr lang="en-GB" baseline="0" dirty="0" smtClean="0"/>
              <a:t> of the Brosimum nuts and as you can see from this table taken from Peters and Tejeda’s 82 paper they are anti-oxidant, extremely nutritious, and contain almost 4 times as much quantity of certain amino acids as corn. </a:t>
            </a:r>
            <a:br>
              <a:rPr lang="en-GB" baseline="0" dirty="0" smtClean="0"/>
            </a:br>
            <a:r>
              <a:rPr lang="en-GB" baseline="0" dirty="0" smtClean="0"/>
              <a:t>In Mexico the trees are mainly used for fodder to feed cattle</a:t>
            </a:r>
            <a:endParaRPr lang="en-GB" dirty="0" smtClean="0"/>
          </a:p>
          <a:p>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7</a:t>
            </a:fld>
            <a:endParaRPr lang="en-GB"/>
          </a:p>
        </p:txBody>
      </p:sp>
    </p:spTree>
    <p:extLst>
      <p:ext uri="{BB962C8B-B14F-4D97-AF65-F5344CB8AC3E}">
        <p14:creationId xmlns:p14="http://schemas.microsoft.com/office/powerpoint/2010/main" val="245632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a:t>
            </a:r>
            <a:r>
              <a:rPr lang="en-GB" baseline="0" dirty="0" smtClean="0"/>
              <a:t> </a:t>
            </a:r>
            <a:r>
              <a:rPr lang="en-GB" dirty="0" smtClean="0"/>
              <a:t>study focuses on the potential</a:t>
            </a:r>
            <a:r>
              <a:rPr lang="en-GB" baseline="0" dirty="0" smtClean="0"/>
              <a:t> </a:t>
            </a:r>
            <a:r>
              <a:rPr lang="en-GB" dirty="0" smtClean="0"/>
              <a:t>Oxalate</a:t>
            </a:r>
            <a:r>
              <a:rPr lang="en-GB" baseline="0" dirty="0" smtClean="0"/>
              <a:t> Carbonate Pathway of Brosimum alicastrum. OCP is a </a:t>
            </a:r>
            <a:r>
              <a:rPr lang="en-GB" baseline="0" dirty="0" err="1" smtClean="0"/>
              <a:t>biomineral</a:t>
            </a:r>
            <a:r>
              <a:rPr lang="en-GB" baseline="0" dirty="0" smtClean="0"/>
              <a:t> carbon sequestration process in which an oxalogenic species of tree, combines with fungi and oxalotrophic bacteria to sequester significant amounts of CO2 in the ground in the form of CaCO3. </a:t>
            </a:r>
            <a:r>
              <a:rPr lang="en-GB" sz="1200" kern="1200" dirty="0" smtClean="0">
                <a:solidFill>
                  <a:schemeClr val="tx1"/>
                </a:solidFill>
                <a:effectLst/>
                <a:latin typeface="+mn-lt"/>
                <a:ea typeface="+mn-ea"/>
                <a:cs typeface="+mn-cs"/>
              </a:rPr>
              <a:t>in over 215 families of angiosperms and gymnosperms (McNair, 1932) and within the wood structures of over 1000 genera of trees as either intra- or extra-cellular deposits .</a:t>
            </a:r>
          </a:p>
          <a:p>
            <a:r>
              <a:rPr lang="en-GB" baseline="0" dirty="0" smtClean="0"/>
              <a:t>It is thought that plants originally produced insoluble Ca-oxalate to prevent toxic levels of soluble Ca from forming in their systems, but there are a range of secondary functions; such as protection from herbivory with plants actually increasing the production of Ca-oxalate in the presence of herbivores. This is also why people working in Tequila factories get rashes, because the agave plant contains high quantities of </a:t>
            </a:r>
            <a:r>
              <a:rPr lang="en-GB" baseline="0" dirty="0" err="1" smtClean="0"/>
              <a:t>Raphide</a:t>
            </a:r>
            <a:r>
              <a:rPr lang="en-GB" baseline="0" dirty="0" smtClean="0"/>
              <a:t> </a:t>
            </a:r>
            <a:r>
              <a:rPr lang="en-GB" baseline="0" dirty="0" err="1" smtClean="0"/>
              <a:t>Ca</a:t>
            </a:r>
            <a:r>
              <a:rPr lang="en-GB" baseline="0" dirty="0" smtClean="0"/>
              <a:t>-oxalate Crystals.</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9</a:t>
            </a:fld>
            <a:endParaRPr lang="en-GB"/>
          </a:p>
        </p:txBody>
      </p:sp>
    </p:spTree>
    <p:extLst>
      <p:ext uri="{BB962C8B-B14F-4D97-AF65-F5344CB8AC3E}">
        <p14:creationId xmlns:p14="http://schemas.microsoft.com/office/powerpoint/2010/main" val="304719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the </a:t>
            </a:r>
            <a:r>
              <a:rPr lang="en-GB" dirty="0" err="1" smtClean="0"/>
              <a:t>simpliest</a:t>
            </a:r>
            <a:r>
              <a:rPr lang="en-GB" dirty="0" smtClean="0"/>
              <a:t> model available</a:t>
            </a:r>
            <a:r>
              <a:rPr lang="en-GB" baseline="0" dirty="0" smtClean="0"/>
              <a:t> for OCP. Here you can see CO2 is absorbed by plants during </a:t>
            </a:r>
            <a:r>
              <a:rPr lang="en-GB" baseline="0" dirty="0" err="1" smtClean="0"/>
              <a:t>phototrophy</a:t>
            </a:r>
            <a:r>
              <a:rPr lang="en-GB" baseline="0" dirty="0" smtClean="0"/>
              <a:t>. There are then two pathways. Oxalic acid produced by plants is combined with Ca in the mycelium of fungi or in crystal </a:t>
            </a:r>
            <a:r>
              <a:rPr lang="en-GB" baseline="0" dirty="0" err="1" smtClean="0"/>
              <a:t>idioblasts</a:t>
            </a:r>
            <a:r>
              <a:rPr lang="en-GB" baseline="0" dirty="0" smtClean="0"/>
              <a:t> of plants. When the organic matter is broken down oxalotrophic </a:t>
            </a:r>
            <a:r>
              <a:rPr lang="en-GB" baseline="0" dirty="0" err="1" smtClean="0"/>
              <a:t>bactera</a:t>
            </a:r>
            <a:r>
              <a:rPr lang="en-GB" baseline="0" dirty="0" smtClean="0"/>
              <a:t> convert the Ca-oxalate into Calcium carbonate. Releasing CO2 and sinking one mole of Carbon in a far more permanent state</a:t>
            </a:r>
            <a:endParaRPr lang="en-GB" dirty="0"/>
          </a:p>
        </p:txBody>
      </p:sp>
      <p:sp>
        <p:nvSpPr>
          <p:cNvPr id="4" name="Slide Number Placeholder 3"/>
          <p:cNvSpPr>
            <a:spLocks noGrp="1"/>
          </p:cNvSpPr>
          <p:nvPr>
            <p:ph type="sldNum" sz="quarter" idx="10"/>
          </p:nvPr>
        </p:nvSpPr>
        <p:spPr/>
        <p:txBody>
          <a:bodyPr/>
          <a:lstStyle/>
          <a:p>
            <a:fld id="{F46149EA-0A50-455A-86D7-85741FFDBB85}" type="slidenum">
              <a:rPr lang="en-GB" smtClean="0"/>
              <a:pPr/>
              <a:t>11</a:t>
            </a:fld>
            <a:endParaRPr lang="en-GB"/>
          </a:p>
        </p:txBody>
      </p:sp>
    </p:spTree>
    <p:extLst>
      <p:ext uri="{BB962C8B-B14F-4D97-AF65-F5344CB8AC3E}">
        <p14:creationId xmlns:p14="http://schemas.microsoft.com/office/powerpoint/2010/main" val="140329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0F7A0E3-F07E-474A-BDB4-1E7DB2EC1DA4}" type="datetimeFigureOut">
              <a:rPr lang="en-GB" smtClean="0"/>
              <a:pPr/>
              <a:t>13/03/2014</a:t>
            </a:fld>
            <a:endParaRPr lang="en-GB"/>
          </a:p>
        </p:txBody>
      </p:sp>
      <p:sp>
        <p:nvSpPr>
          <p:cNvPr id="23" name="Slide Number Placeholder 22"/>
          <p:cNvSpPr>
            <a:spLocks noGrp="1"/>
          </p:cNvSpPr>
          <p:nvPr>
            <p:ph type="sldNum" sz="quarter" idx="11"/>
          </p:nvPr>
        </p:nvSpPr>
        <p:spPr/>
        <p:txBody>
          <a:bodyPr/>
          <a:lstStyle/>
          <a:p>
            <a:fld id="{DA7245D9-77F2-4766-B75E-A704C133FD8A}" type="slidenum">
              <a:rPr lang="en-GB" smtClean="0"/>
              <a:pPr/>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7A0E3-F07E-474A-BDB4-1E7DB2EC1DA4}" type="datetimeFigureOut">
              <a:rPr lang="en-GB" smtClean="0"/>
              <a:pPr/>
              <a:t>13/03/2014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245D9-77F2-4766-B75E-A704C133FD8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F7A0E3-F07E-474A-BDB4-1E7DB2EC1DA4}" type="datetimeFigureOut">
              <a:rPr lang="en-GB" smtClean="0"/>
              <a:pPr/>
              <a:t>13/03/2014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7245D9-77F2-4766-B75E-A704C133FD8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0F7A0E3-F07E-474A-BDB4-1E7DB2EC1DA4}" type="datetimeFigureOut">
              <a:rPr lang="en-GB" smtClean="0"/>
              <a:pPr/>
              <a:t>13/03/2014</a:t>
            </a:fld>
            <a:endParaRPr lang="en-GB"/>
          </a:p>
        </p:txBody>
      </p:sp>
      <p:sp>
        <p:nvSpPr>
          <p:cNvPr id="19" name="Slide Number Placeholder 18"/>
          <p:cNvSpPr>
            <a:spLocks noGrp="1"/>
          </p:cNvSpPr>
          <p:nvPr>
            <p:ph type="sldNum" sz="quarter" idx="15"/>
          </p:nvPr>
        </p:nvSpPr>
        <p:spPr/>
        <p:txBody>
          <a:bodyPr/>
          <a:lstStyle/>
          <a:p>
            <a:fld id="{DA7245D9-77F2-4766-B75E-A704C133FD8A}" type="slidenum">
              <a:rPr lang="en-GB" smtClean="0"/>
              <a:pPr/>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0F7A0E3-F07E-474A-BDB4-1E7DB2EC1DA4}" type="datetimeFigureOut">
              <a:rPr lang="en-GB" smtClean="0"/>
              <a:pPr/>
              <a:t>13/03/2014</a:t>
            </a:fld>
            <a:endParaRPr lang="en-GB"/>
          </a:p>
        </p:txBody>
      </p:sp>
      <p:sp>
        <p:nvSpPr>
          <p:cNvPr id="20" name="Slide Number Placeholder 19"/>
          <p:cNvSpPr>
            <a:spLocks noGrp="1"/>
          </p:cNvSpPr>
          <p:nvPr>
            <p:ph type="sldNum" sz="quarter" idx="11"/>
          </p:nvPr>
        </p:nvSpPr>
        <p:spPr/>
        <p:txBody>
          <a:bodyPr/>
          <a:lstStyle/>
          <a:p>
            <a:fld id="{DA7245D9-77F2-4766-B75E-A704C133FD8A}" type="slidenum">
              <a:rPr lang="en-GB" smtClean="0"/>
              <a:pPr/>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E0F7A0E3-F07E-474A-BDB4-1E7DB2EC1DA4}" type="datetimeFigureOut">
              <a:rPr lang="en-GB" smtClean="0"/>
              <a:pPr/>
              <a:t>13/03/2014</a:t>
            </a:fld>
            <a:endParaRPr lang="en-GB"/>
          </a:p>
        </p:txBody>
      </p:sp>
      <p:sp>
        <p:nvSpPr>
          <p:cNvPr id="25" name="Slide Number Placeholder 24"/>
          <p:cNvSpPr>
            <a:spLocks noGrp="1"/>
          </p:cNvSpPr>
          <p:nvPr>
            <p:ph type="sldNum" sz="quarter" idx="16"/>
          </p:nvPr>
        </p:nvSpPr>
        <p:spPr/>
        <p:txBody>
          <a:bodyPr/>
          <a:lstStyle/>
          <a:p>
            <a:fld id="{DA7245D9-77F2-4766-B75E-A704C133FD8A}" type="slidenum">
              <a:rPr lang="en-GB" smtClean="0"/>
              <a:pPr/>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E0F7A0E3-F07E-474A-BDB4-1E7DB2EC1DA4}" type="datetimeFigureOut">
              <a:rPr lang="en-GB" smtClean="0"/>
              <a:pPr/>
              <a:t>13/03/2014</a:t>
            </a:fld>
            <a:endParaRPr lang="en-GB"/>
          </a:p>
        </p:txBody>
      </p:sp>
      <p:sp>
        <p:nvSpPr>
          <p:cNvPr id="24" name="Slide Number Placeholder 23"/>
          <p:cNvSpPr>
            <a:spLocks noGrp="1"/>
          </p:cNvSpPr>
          <p:nvPr>
            <p:ph type="sldNum" sz="quarter" idx="17"/>
          </p:nvPr>
        </p:nvSpPr>
        <p:spPr/>
        <p:txBody>
          <a:bodyPr/>
          <a:lstStyle/>
          <a:p>
            <a:fld id="{DA7245D9-77F2-4766-B75E-A704C133FD8A}" type="slidenum">
              <a:rPr lang="en-GB" smtClean="0"/>
              <a:pPr/>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0F7A0E3-F07E-474A-BDB4-1E7DB2EC1DA4}" type="datetimeFigureOut">
              <a:rPr lang="en-GB" smtClean="0"/>
              <a:pPr/>
              <a:t>13/03/2014</a:t>
            </a:fld>
            <a:endParaRPr lang="en-GB"/>
          </a:p>
        </p:txBody>
      </p:sp>
      <p:sp>
        <p:nvSpPr>
          <p:cNvPr id="14" name="Slide Number Placeholder 13"/>
          <p:cNvSpPr>
            <a:spLocks noGrp="1"/>
          </p:cNvSpPr>
          <p:nvPr>
            <p:ph type="sldNum" sz="quarter" idx="11"/>
          </p:nvPr>
        </p:nvSpPr>
        <p:spPr/>
        <p:txBody>
          <a:bodyPr/>
          <a:lstStyle/>
          <a:p>
            <a:fld id="{DA7245D9-77F2-4766-B75E-A704C133FD8A}" type="slidenum">
              <a:rPr lang="en-GB" smtClean="0"/>
              <a:pPr/>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0F7A0E3-F07E-474A-BDB4-1E7DB2EC1DA4}" type="datetimeFigureOut">
              <a:rPr lang="en-GB" smtClean="0"/>
              <a:pPr/>
              <a:t>13/03/2014</a:t>
            </a:fld>
            <a:endParaRPr lang="en-GB"/>
          </a:p>
        </p:txBody>
      </p:sp>
      <p:sp>
        <p:nvSpPr>
          <p:cNvPr id="12" name="Slide Number Placeholder 11"/>
          <p:cNvSpPr>
            <a:spLocks noGrp="1"/>
          </p:cNvSpPr>
          <p:nvPr>
            <p:ph type="sldNum" sz="quarter" idx="11"/>
          </p:nvPr>
        </p:nvSpPr>
        <p:spPr/>
        <p:txBody>
          <a:bodyPr/>
          <a:lstStyle/>
          <a:p>
            <a:fld id="{DA7245D9-77F2-4766-B75E-A704C133FD8A}" type="slidenum">
              <a:rPr lang="en-GB" smtClean="0"/>
              <a:pPr/>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0F7A0E3-F07E-474A-BDB4-1E7DB2EC1DA4}" type="datetimeFigureOut">
              <a:rPr lang="en-GB" smtClean="0"/>
              <a:pPr/>
              <a:t>13/03/2014</a:t>
            </a:fld>
            <a:endParaRPr lang="en-GB"/>
          </a:p>
        </p:txBody>
      </p:sp>
      <p:sp>
        <p:nvSpPr>
          <p:cNvPr id="18" name="Slide Number Placeholder 17"/>
          <p:cNvSpPr>
            <a:spLocks noGrp="1"/>
          </p:cNvSpPr>
          <p:nvPr>
            <p:ph type="sldNum" sz="quarter" idx="16"/>
          </p:nvPr>
        </p:nvSpPr>
        <p:spPr/>
        <p:txBody>
          <a:bodyPr/>
          <a:lstStyle/>
          <a:p>
            <a:fld id="{DA7245D9-77F2-4766-B75E-A704C133FD8A}" type="slidenum">
              <a:rPr lang="en-GB" smtClean="0"/>
              <a:pPr/>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E0F7A0E3-F07E-474A-BDB4-1E7DB2EC1DA4}" type="datetimeFigureOut">
              <a:rPr lang="en-GB" smtClean="0"/>
              <a:pPr/>
              <a:t>13/03/2014</a:t>
            </a:fld>
            <a:endParaRPr lang="en-GB"/>
          </a:p>
        </p:txBody>
      </p:sp>
      <p:sp>
        <p:nvSpPr>
          <p:cNvPr id="20" name="Slide Number Placeholder 19"/>
          <p:cNvSpPr>
            <a:spLocks noGrp="1"/>
          </p:cNvSpPr>
          <p:nvPr>
            <p:ph type="sldNum" sz="quarter" idx="15"/>
          </p:nvPr>
        </p:nvSpPr>
        <p:spPr/>
        <p:txBody>
          <a:bodyPr/>
          <a:lstStyle/>
          <a:p>
            <a:fld id="{DA7245D9-77F2-4766-B75E-A704C133FD8A}" type="slidenum">
              <a:rPr lang="en-GB" smtClean="0"/>
              <a:pPr/>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0F7A0E3-F07E-474A-BDB4-1E7DB2EC1DA4}" type="datetimeFigureOut">
              <a:rPr lang="en-GB" smtClean="0"/>
              <a:pPr/>
              <a:t>13/03/2014</a:t>
            </a:fld>
            <a:endParaRPr lang="en-GB"/>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DA7245D9-77F2-4766-B75E-A704C133FD8A}"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60.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166192" y="4813016"/>
            <a:ext cx="8855624" cy="1066800"/>
          </a:xfrm>
        </p:spPr>
        <p:txBody>
          <a:bodyPr>
            <a:normAutofit fontScale="90000"/>
          </a:bodyPr>
          <a:lstStyle/>
          <a:p>
            <a:pPr algn="ctr"/>
            <a:r>
              <a:rPr lang="en-GB" sz="2700" b="1" dirty="0">
                <a:solidFill>
                  <a:schemeClr val="bg1"/>
                </a:solidFill>
              </a:rPr>
              <a:t/>
            </a:r>
            <a:br>
              <a:rPr lang="en-GB" sz="2700" b="1" dirty="0">
                <a:solidFill>
                  <a:schemeClr val="bg1"/>
                </a:solidFill>
              </a:rPr>
            </a:br>
            <a:r>
              <a:rPr lang="en-GB" sz="2700" b="1" dirty="0" smtClean="0">
                <a:solidFill>
                  <a:schemeClr val="bg1"/>
                </a:solidFill>
              </a:rPr>
              <a:t>Mike Rowley</a:t>
            </a:r>
            <a:r>
              <a:rPr lang="en-GB" sz="2700" b="1" baseline="30000" dirty="0" smtClean="0">
                <a:solidFill>
                  <a:schemeClr val="bg1"/>
                </a:solidFill>
              </a:rPr>
              <a:t>1</a:t>
            </a:r>
            <a:r>
              <a:rPr lang="en-GB" sz="2700" b="1" dirty="0" smtClean="0">
                <a:solidFill>
                  <a:schemeClr val="bg1"/>
                </a:solidFill>
              </a:rPr>
              <a:t>, </a:t>
            </a:r>
            <a:r>
              <a:rPr lang="en-GB" sz="2700" b="1" dirty="0" err="1" smtClean="0">
                <a:solidFill>
                  <a:schemeClr val="bg1"/>
                </a:solidFill>
              </a:rPr>
              <a:t>Dr.</a:t>
            </a:r>
            <a:r>
              <a:rPr lang="en-GB" sz="2700" b="1" dirty="0" smtClean="0">
                <a:solidFill>
                  <a:schemeClr val="bg1"/>
                </a:solidFill>
              </a:rPr>
              <a:t> </a:t>
            </a:r>
            <a:r>
              <a:rPr lang="en-GB" sz="2700" b="1" dirty="0" err="1" smtClean="0">
                <a:solidFill>
                  <a:schemeClr val="bg1"/>
                </a:solidFill>
              </a:rPr>
              <a:t>Héctor</a:t>
            </a:r>
            <a:r>
              <a:rPr lang="en-GB" sz="2700" b="1" dirty="0" smtClean="0">
                <a:solidFill>
                  <a:schemeClr val="bg1"/>
                </a:solidFill>
              </a:rPr>
              <a:t> Estrada-Medina</a:t>
            </a:r>
            <a:r>
              <a:rPr lang="en-GB" sz="2700" b="1" baseline="30000" dirty="0" smtClean="0">
                <a:solidFill>
                  <a:schemeClr val="bg1"/>
                </a:solidFill>
              </a:rPr>
              <a:t>2</a:t>
            </a:r>
            <a:r>
              <a:rPr lang="en-GB" sz="2700" b="1" dirty="0" smtClean="0">
                <a:solidFill>
                  <a:schemeClr val="bg1"/>
                </a:solidFill>
              </a:rPr>
              <a:t> &amp; </a:t>
            </a:r>
            <a:r>
              <a:rPr lang="en-GB" sz="2700" b="1" dirty="0" err="1" smtClean="0">
                <a:solidFill>
                  <a:schemeClr val="bg1"/>
                </a:solidFill>
              </a:rPr>
              <a:t>Dr.</a:t>
            </a:r>
            <a:r>
              <a:rPr lang="en-GB" sz="2700" b="1" dirty="0" smtClean="0">
                <a:solidFill>
                  <a:schemeClr val="bg1"/>
                </a:solidFill>
              </a:rPr>
              <a:t> Iain Green</a:t>
            </a:r>
            <a:r>
              <a:rPr lang="en-GB" sz="2700" b="1" baseline="30000" dirty="0" smtClean="0">
                <a:solidFill>
                  <a:schemeClr val="bg1"/>
                </a:solidFill>
              </a:rPr>
              <a:t>1</a:t>
            </a:r>
            <a:r>
              <a:rPr lang="en-GB" sz="2700" b="1" dirty="0" smtClean="0">
                <a:solidFill>
                  <a:schemeClr val="bg1"/>
                </a:solidFill>
              </a:rPr>
              <a:t/>
            </a:r>
            <a:br>
              <a:rPr lang="en-GB" sz="2700" b="1" dirty="0" smtClean="0">
                <a:solidFill>
                  <a:schemeClr val="bg1"/>
                </a:solidFill>
              </a:rPr>
            </a:br>
            <a:r>
              <a:rPr lang="en-GB" sz="2200" b="1" i="1" baseline="30000" dirty="0" smtClean="0">
                <a:solidFill>
                  <a:schemeClr val="bg1"/>
                </a:solidFill>
              </a:rPr>
              <a:t>1 </a:t>
            </a:r>
            <a:r>
              <a:rPr lang="en-GB" sz="2200" b="1" i="1" dirty="0" smtClean="0">
                <a:solidFill>
                  <a:schemeClr val="bg1"/>
                </a:solidFill>
              </a:rPr>
              <a:t>Bournemouth University, </a:t>
            </a:r>
            <a:r>
              <a:rPr lang="en-GB" sz="2200" b="1" i="1" baseline="30000" dirty="0" smtClean="0">
                <a:solidFill>
                  <a:schemeClr val="bg1"/>
                </a:solidFill>
              </a:rPr>
              <a:t>2 </a:t>
            </a:r>
            <a:r>
              <a:rPr lang="en-GB" sz="2200" b="1" i="1" dirty="0" smtClean="0">
                <a:solidFill>
                  <a:schemeClr val="bg1"/>
                </a:solidFill>
              </a:rPr>
              <a:t>Universidad </a:t>
            </a:r>
            <a:r>
              <a:rPr lang="en-GB" sz="2200" b="1" i="1" dirty="0" err="1" smtClean="0">
                <a:solidFill>
                  <a:schemeClr val="bg1"/>
                </a:solidFill>
              </a:rPr>
              <a:t>Autónoma</a:t>
            </a:r>
            <a:r>
              <a:rPr lang="en-GB" sz="2200" b="1" i="1" dirty="0" smtClean="0">
                <a:solidFill>
                  <a:schemeClr val="bg1"/>
                </a:solidFill>
              </a:rPr>
              <a:t> de Yucatán</a:t>
            </a:r>
            <a:r>
              <a:rPr lang="en-GB" sz="2700" b="1" dirty="0" smtClean="0">
                <a:solidFill>
                  <a:schemeClr val="bg1"/>
                </a:solidFill>
              </a:rPr>
              <a:t/>
            </a:r>
            <a:br>
              <a:rPr lang="en-GB" sz="2700" b="1" dirty="0" smtClean="0">
                <a:solidFill>
                  <a:schemeClr val="bg1"/>
                </a:solidFill>
              </a:rPr>
            </a:br>
            <a:r>
              <a:rPr lang="en-GB" sz="2700" b="1" dirty="0" smtClean="0">
                <a:solidFill>
                  <a:schemeClr val="bg1"/>
                </a:solidFill>
              </a:rPr>
              <a:t/>
            </a:r>
            <a:br>
              <a:rPr lang="en-GB" sz="2700" b="1" dirty="0" smtClean="0">
                <a:solidFill>
                  <a:schemeClr val="bg1"/>
                </a:solidFill>
              </a:rPr>
            </a:br>
            <a:r>
              <a:rPr lang="en-GB" sz="2700" b="1" dirty="0" smtClean="0">
                <a:solidFill>
                  <a:schemeClr val="bg1"/>
                </a:solidFill>
              </a:rPr>
              <a:t/>
            </a:r>
            <a:br>
              <a:rPr lang="en-GB" sz="2700" b="1" dirty="0" smtClean="0">
                <a:solidFill>
                  <a:schemeClr val="bg1"/>
                </a:solidFill>
              </a:rPr>
            </a:br>
            <a:r>
              <a:rPr lang="en-GB" sz="2700" b="1" dirty="0">
                <a:solidFill>
                  <a:schemeClr val="bg1"/>
                </a:solidFill>
              </a:rPr>
              <a:t/>
            </a:r>
            <a:br>
              <a:rPr lang="en-GB" sz="2700" b="1" dirty="0">
                <a:solidFill>
                  <a:schemeClr val="bg1"/>
                </a:solidFill>
              </a:rPr>
            </a:br>
            <a:r>
              <a:rPr lang="en-GB" sz="2700" b="1" dirty="0" smtClean="0">
                <a:solidFill>
                  <a:schemeClr val="bg1"/>
                </a:solidFill>
              </a:rPr>
              <a:t/>
            </a:r>
            <a:br>
              <a:rPr lang="en-GB" sz="2700" b="1" dirty="0" smtClean="0">
                <a:solidFill>
                  <a:schemeClr val="bg1"/>
                </a:solidFill>
              </a:rPr>
            </a:br>
            <a:r>
              <a:rPr lang="en-GB" b="1" dirty="0" smtClean="0"/>
              <a:t/>
            </a:r>
            <a:br>
              <a:rPr lang="en-GB" b="1" dirty="0" smtClean="0"/>
            </a:br>
            <a:r>
              <a:rPr lang="en-GB" b="1" dirty="0" smtClean="0"/>
              <a:t/>
            </a:r>
            <a:br>
              <a:rPr lang="en-GB" b="1" dirty="0" smtClean="0"/>
            </a:b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089246"/>
            <a:ext cx="2259320" cy="120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upload.wikimedia.org/wikipedia/en/9/95/Bmth_uni_cr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915" y="152224"/>
            <a:ext cx="1342901" cy="15683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en/2/20/BournemouthUniversi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9" y="177821"/>
            <a:ext cx="1574799" cy="162204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796" y="3813229"/>
            <a:ext cx="1673932" cy="167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4089246"/>
            <a:ext cx="2097977" cy="1199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8207" y="458808"/>
            <a:ext cx="6230708" cy="1569660"/>
          </a:xfrm>
          <a:prstGeom prst="rect">
            <a:avLst/>
          </a:prstGeom>
          <a:blipFill rotWithShape="1">
            <a:blip r:embed="rId8" cstate="print"/>
            <a:stretch>
              <a:fillRect l="-635" t="-733" r="-564"/>
            </a:stretch>
          </a:blipFill>
        </p:spPr>
        <p:txBody>
          <a:bodyPr wrap="square" rtlCol="0">
            <a:spAutoFit/>
          </a:bodyPr>
          <a:lstStyle/>
          <a:p>
            <a:pPr algn="ctr"/>
            <a:r>
              <a:rPr lang="en-GB" sz="2400" b="1" dirty="0">
                <a:solidFill>
                  <a:schemeClr val="bg1"/>
                </a:solidFill>
                <a:latin typeface="+mj-lt"/>
              </a:rPr>
              <a:t>The Potential Oxalate-Carbonate Pathway of </a:t>
            </a:r>
            <a:r>
              <a:rPr lang="en-GB" sz="2400" b="1" i="1" dirty="0" smtClean="0">
                <a:solidFill>
                  <a:schemeClr val="bg1"/>
                </a:solidFill>
                <a:latin typeface="+mj-lt"/>
              </a:rPr>
              <a:t>Brosimum alicastrum </a:t>
            </a:r>
            <a:r>
              <a:rPr lang="en-GB" sz="2400" b="1" dirty="0" smtClean="0">
                <a:solidFill>
                  <a:schemeClr val="bg1"/>
                </a:solidFill>
                <a:latin typeface="+mj-lt"/>
              </a:rPr>
              <a:t>Sw</a:t>
            </a:r>
            <a:r>
              <a:rPr lang="en-GB" sz="2400" b="1" dirty="0">
                <a:solidFill>
                  <a:schemeClr val="bg1"/>
                </a:solidFill>
                <a:latin typeface="+mj-lt"/>
              </a:rPr>
              <a:t>.; Moraceae in Anse-a-Pitre, Haiti and the Yucatán, Mexico</a:t>
            </a:r>
            <a:br>
              <a:rPr lang="en-GB" sz="2400" b="1" dirty="0">
                <a:solidFill>
                  <a:schemeClr val="bg1"/>
                </a:solidFill>
                <a:latin typeface="+mj-lt"/>
              </a:rPr>
            </a:br>
            <a:endParaRPr lang="en-GB" sz="2400" dirty="0">
              <a:noFill/>
              <a:latin typeface="+mj-lt"/>
            </a:endParaRPr>
          </a:p>
        </p:txBody>
      </p:sp>
      <p:sp>
        <p:nvSpPr>
          <p:cNvPr id="4" name="TextBox 3"/>
          <p:cNvSpPr txBox="1"/>
          <p:nvPr/>
        </p:nvSpPr>
        <p:spPr>
          <a:xfrm>
            <a:off x="179512" y="5517232"/>
            <a:ext cx="5760640" cy="1015663"/>
          </a:xfrm>
          <a:prstGeom prst="rect">
            <a:avLst/>
          </a:prstGeom>
          <a:blipFill rotWithShape="1">
            <a:blip r:embed="rId8" cstate="print"/>
            <a:stretch>
              <a:fillRect l="-635" t="-733" r="-564"/>
            </a:stretch>
          </a:blipFill>
        </p:spPr>
        <p:txBody>
          <a:bodyPr wrap="square" rtlCol="0">
            <a:spAutoFit/>
          </a:bodyPr>
          <a:lstStyle/>
          <a:p>
            <a:r>
              <a:rPr lang="en-GB" sz="2000" b="1" dirty="0">
                <a:solidFill>
                  <a:schemeClr val="bg1"/>
                </a:solidFill>
                <a:latin typeface="+mj-lt"/>
              </a:rPr>
              <a:t>This </a:t>
            </a:r>
            <a:r>
              <a:rPr lang="en-GB" sz="2000" b="1" dirty="0" smtClean="0">
                <a:solidFill>
                  <a:schemeClr val="bg1"/>
                </a:solidFill>
                <a:latin typeface="+mj-lt"/>
              </a:rPr>
              <a:t>specific presentation </a:t>
            </a:r>
            <a:r>
              <a:rPr lang="en-GB" sz="2000" b="1" dirty="0">
                <a:solidFill>
                  <a:schemeClr val="bg1"/>
                </a:solidFill>
                <a:latin typeface="+mj-lt"/>
              </a:rPr>
              <a:t>is funded by a grant from the Santander Mobility Group in conjunction with Bournemouth University</a:t>
            </a:r>
            <a:endParaRPr lang="en-GB" sz="2000" dirty="0">
              <a:noFill/>
              <a:latin typeface="+mj-lt"/>
            </a:endParaRPr>
          </a:p>
        </p:txBody>
      </p:sp>
      <p:pic>
        <p:nvPicPr>
          <p:cNvPr id="5" name="Picture 2" descr="Corporate website Santand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0613" y="5654197"/>
            <a:ext cx="2648718" cy="729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3258249"/>
            <a:ext cx="9143999" cy="461665"/>
          </a:xfrm>
          <a:prstGeom prst="rect">
            <a:avLst/>
          </a:prstGeom>
          <a:blipFill rotWithShape="1">
            <a:blip r:embed="rId8" cstate="print"/>
            <a:stretch>
              <a:fillRect l="-635" t="-733" r="-564"/>
            </a:stretch>
          </a:blipFill>
        </p:spPr>
        <p:txBody>
          <a:bodyPr wrap="square" rtlCol="0">
            <a:spAutoFit/>
          </a:bodyPr>
          <a:lstStyle/>
          <a:p>
            <a:pPr algn="ctr"/>
            <a:r>
              <a:rPr lang="en-GB" sz="2400" b="1" dirty="0">
                <a:solidFill>
                  <a:schemeClr val="bg1"/>
                </a:solidFill>
                <a:latin typeface="+mj-lt"/>
              </a:rPr>
              <a:t>Research funded by Sadhana Forest </a:t>
            </a:r>
            <a:r>
              <a:rPr lang="en-GB" sz="2400" b="1" dirty="0" smtClean="0">
                <a:solidFill>
                  <a:schemeClr val="bg1"/>
                </a:solidFill>
                <a:latin typeface="+mj-lt"/>
              </a:rPr>
              <a:t>&amp; </a:t>
            </a:r>
            <a:r>
              <a:rPr lang="en-GB" sz="2400" b="1" dirty="0" err="1">
                <a:solidFill>
                  <a:schemeClr val="bg1"/>
                </a:solidFill>
                <a:latin typeface="+mj-lt"/>
              </a:rPr>
              <a:t>Biomimicry</a:t>
            </a:r>
            <a:r>
              <a:rPr lang="en-GB" sz="2400" b="1" dirty="0">
                <a:solidFill>
                  <a:schemeClr val="bg1"/>
                </a:solidFill>
                <a:latin typeface="+mj-lt"/>
              </a:rPr>
              <a:t> Europa</a:t>
            </a:r>
            <a:endParaRPr lang="en-GB" sz="2400" dirty="0">
              <a:noFill/>
              <a:latin typeface="+mj-lt"/>
            </a:endParaRPr>
          </a:p>
        </p:txBody>
      </p:sp>
    </p:spTree>
    <p:extLst>
      <p:ext uri="{BB962C8B-B14F-4D97-AF65-F5344CB8AC3E}">
        <p14:creationId xmlns:p14="http://schemas.microsoft.com/office/powerpoint/2010/main" val="171715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408" y="232590"/>
                <a:ext cx="9119592" cy="646331"/>
              </a:xfrm>
              <a:prstGeom prst="rect">
                <a:avLst/>
              </a:prstGeom>
              <a:blipFill rotWithShape="1">
                <a:blip r:embed="rId2" cstate="print">
                  <a:extLst>
                    <a:ext uri="{BEBA8EAE-BF5A-486C-A8C5-ECC9F3942E4B}">
                      <a14:imgProps>
                        <a14:imgLayer r:embed="rId3">
                          <a14:imgEffect>
                            <a14:backgroundRemoval t="10437" b="90049" l="1603" r="98118"/>
                          </a14:imgEffect>
                        </a14:imgLayer>
                      </a14:imgProps>
                    </a:ext>
                  </a:extLst>
                </a:blip>
                <a:stretch>
                  <a:fillRect l="-635" t="-733" r="-564"/>
                </a:stretch>
              </a:blipFill>
            </p:spPr>
            <p:txBody>
              <a:bodyPr wrap="square" rtlCol="0">
                <a:spAutoFit/>
              </a:bodyPr>
              <a:lstStyle/>
              <a:p>
                <a:pPr algn="ctr"/>
                <a:r>
                  <a:rPr lang="en-GB" sz="3600" b="1" u="sng" dirty="0" smtClean="0">
                    <a:latin typeface="+mj-lt"/>
                  </a:rPr>
                  <a:t>Calcium-Oxalate Crystals </a:t>
                </a:r>
                <a14:m>
                  <m:oMath xmlns:m="http://schemas.openxmlformats.org/officeDocument/2006/math">
                    <m:r>
                      <a:rPr lang="en-GB" sz="3600" b="1">
                        <a:latin typeface="Cambria Math"/>
                      </a:rPr>
                      <m:t>(</m:t>
                    </m:r>
                    <m:r>
                      <a:rPr lang="en-GB" sz="3600" b="1" i="1">
                        <a:latin typeface="Cambria Math"/>
                      </a:rPr>
                      <m:t>𝐂𝐚</m:t>
                    </m:r>
                    <m:sSub>
                      <m:sSubPr>
                        <m:ctrlPr>
                          <a:rPr lang="en-GB" sz="3600" b="1" i="1">
                            <a:latin typeface="Cambria Math"/>
                          </a:rPr>
                        </m:ctrlPr>
                      </m:sSubPr>
                      <m:e>
                        <m:r>
                          <a:rPr lang="en-GB" sz="3600" b="1" i="1">
                            <a:latin typeface="Cambria Math"/>
                          </a:rPr>
                          <m:t>𝑪</m:t>
                        </m:r>
                      </m:e>
                      <m:sub>
                        <m:r>
                          <a:rPr lang="en-GB" sz="3600" b="1" i="1">
                            <a:latin typeface="Cambria Math"/>
                          </a:rPr>
                          <m:t>𝟐</m:t>
                        </m:r>
                      </m:sub>
                    </m:sSub>
                    <m:sSub>
                      <m:sSubPr>
                        <m:ctrlPr>
                          <a:rPr lang="en-GB" sz="3600" b="1" i="1">
                            <a:latin typeface="Cambria Math"/>
                          </a:rPr>
                        </m:ctrlPr>
                      </m:sSubPr>
                      <m:e>
                        <m:r>
                          <a:rPr lang="en-GB" sz="3600" b="1" i="1">
                            <a:latin typeface="Cambria Math"/>
                          </a:rPr>
                          <m:t>𝑶</m:t>
                        </m:r>
                      </m:e>
                      <m:sub>
                        <m:r>
                          <a:rPr lang="en-GB" sz="3600" b="1" i="1">
                            <a:latin typeface="Cambria Math"/>
                          </a:rPr>
                          <m:t>𝟒</m:t>
                        </m:r>
                      </m:sub>
                    </m:sSub>
                    <m:r>
                      <a:rPr lang="en-GB" sz="3600" b="1" i="1">
                        <a:latin typeface="Cambria Math"/>
                      </a:rPr>
                      <m:t> </m:t>
                    </m:r>
                    <m:r>
                      <a:rPr lang="en-GB" sz="3600" b="1">
                        <a:latin typeface="Cambria Math"/>
                      </a:rPr>
                      <m:t>. </m:t>
                    </m:r>
                    <m:r>
                      <a:rPr lang="en-GB" sz="3600" b="1" i="1">
                        <a:latin typeface="Cambria Math"/>
                      </a:rPr>
                      <m:t>𝒏</m:t>
                    </m:r>
                    <m:sSub>
                      <m:sSubPr>
                        <m:ctrlPr>
                          <a:rPr lang="en-GB" sz="3600" b="1" i="1">
                            <a:latin typeface="Cambria Math"/>
                          </a:rPr>
                        </m:ctrlPr>
                      </m:sSubPr>
                      <m:e>
                        <m:r>
                          <a:rPr lang="en-GB" sz="3600" b="1" i="1">
                            <a:latin typeface="Cambria Math"/>
                          </a:rPr>
                          <m:t>𝑯</m:t>
                        </m:r>
                      </m:e>
                      <m:sub>
                        <m:r>
                          <a:rPr lang="en-GB" sz="3600" b="1" i="1">
                            <a:latin typeface="Cambria Math"/>
                          </a:rPr>
                          <m:t>𝟐</m:t>
                        </m:r>
                      </m:sub>
                    </m:sSub>
                    <m:r>
                      <a:rPr lang="en-GB" sz="3600" b="1" i="1">
                        <a:latin typeface="Cambria Math"/>
                      </a:rPr>
                      <m:t>𝐎</m:t>
                    </m:r>
                    <m:r>
                      <a:rPr lang="en-GB" sz="3600" b="1">
                        <a:latin typeface="Cambria Math"/>
                      </a:rPr>
                      <m:t>)</m:t>
                    </m:r>
                  </m:oMath>
                </a14:m>
                <a:r>
                  <a:rPr lang="en-GB" sz="3600" b="1" dirty="0"/>
                  <a:t> </a:t>
                </a:r>
                <a:endParaRPr lang="en-GB" sz="3600" b="1" dirty="0">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408" y="232590"/>
                <a:ext cx="9119592" cy="646331"/>
              </a:xfrm>
              <a:prstGeom prst="rect">
                <a:avLst/>
              </a:prstGeom>
              <a:blipFill rotWithShape="1">
                <a:blip r:embed="rId4"/>
                <a:stretch>
                  <a:fillRect t="-14151" b="-34906"/>
                </a:stretch>
              </a:blipFill>
            </p:spPr>
            <p:txBody>
              <a:bodyPr/>
              <a:lstStyle/>
              <a:p>
                <a:r>
                  <a:rPr lang="en-GB">
                    <a:noFill/>
                  </a:rPr>
                  <a:t> </a:t>
                </a:r>
              </a:p>
            </p:txBody>
          </p:sp>
        </mc:Fallback>
      </mc:AlternateContent>
      <p:sp>
        <p:nvSpPr>
          <p:cNvPr id="6" name="TextBox 5"/>
          <p:cNvSpPr txBox="1"/>
          <p:nvPr/>
        </p:nvSpPr>
        <p:spPr>
          <a:xfrm>
            <a:off x="0" y="1133476"/>
            <a:ext cx="9144000" cy="461665"/>
          </a:xfrm>
          <a:prstGeom prst="rect">
            <a:avLst/>
          </a:prstGeom>
          <a:blipFill rotWithShape="1">
            <a:blip r:embed="rId5" cstate="print">
              <a:extLst>
                <a:ext uri="{BEBA8EAE-BF5A-486C-A8C5-ECC9F3942E4B}">
                  <a14:imgProps xmlns:a14="http://schemas.microsoft.com/office/drawing/2010/main">
                    <a14:imgLayer r:embed="rId3">
                      <a14:imgEffect>
                        <a14:backgroundRemoval t="10655" b="90073" l="10509" r="89562">
                          <a14:backgroundMark x1="97143" y1="61286" x2="97143" y2="61286"/>
                          <a14:backgroundMark x1="98328" y1="54490" x2="98328" y2="54490"/>
                          <a14:backgroundMark x1="98328" y1="54490" x2="98328" y2="54490"/>
                          <a14:backgroundMark x1="98328" y1="37379" x2="98328" y2="37379"/>
                          <a14:backgroundMark x1="96585" y1="6675" x2="96585" y2="6675"/>
                        </a14:backgroundRemoval>
                      </a14:imgEffect>
                    </a14:imgLayer>
                  </a14:imgProps>
                </a:ext>
              </a:extLst>
            </a:blip>
            <a:stretch>
              <a:fillRect l="-635" t="-733" r="-564"/>
            </a:stretch>
          </a:blipFill>
        </p:spPr>
        <p:txBody>
          <a:bodyPr wrap="square" rtlCol="0">
            <a:spAutoFit/>
          </a:bodyPr>
          <a:lstStyle/>
          <a:p>
            <a:pPr algn="ctr"/>
            <a:r>
              <a:rPr lang="en-GB" sz="2400" b="1" dirty="0" smtClean="0"/>
              <a:t>Building blocks of the Oxalate-Carbonate Pathway</a:t>
            </a:r>
            <a:endParaRPr lang="en-GB" sz="2400" b="1" dirty="0"/>
          </a:p>
        </p:txBody>
      </p:sp>
      <p:sp>
        <p:nvSpPr>
          <p:cNvPr id="7" name="TextBox 6"/>
          <p:cNvSpPr txBox="1"/>
          <p:nvPr/>
        </p:nvSpPr>
        <p:spPr>
          <a:xfrm>
            <a:off x="12204" y="5813550"/>
            <a:ext cx="9119592" cy="923330"/>
          </a:xfrm>
          <a:prstGeom prst="rect">
            <a:avLst/>
          </a:prstGeom>
          <a:blipFill rotWithShape="1">
            <a:blip r:embed="rId5" cstate="print">
              <a:extLst>
                <a:ext uri="{BEBA8EAE-BF5A-486C-A8C5-ECC9F3942E4B}">
                  <a14:imgProps xmlns:a14="http://schemas.microsoft.com/office/drawing/2010/main">
                    <a14:imgLayer r:embed="rId3">
                      <a14:imgEffect>
                        <a14:backgroundRemoval t="10655" b="90073" l="10509" r="89561">
                          <a14:backgroundMark x1="12683" y1="42597" x2="12683" y2="42597"/>
                        </a14:backgroundRemoval>
                      </a14:imgEffect>
                    </a14:imgLayer>
                  </a14:imgProps>
                </a:ext>
              </a:extLst>
            </a:blip>
            <a:stretch>
              <a:fillRect l="-635" t="-733" r="-564"/>
            </a:stretch>
          </a:blipFill>
        </p:spPr>
        <p:txBody>
          <a:bodyPr wrap="square" rtlCol="0">
            <a:spAutoFit/>
          </a:bodyPr>
          <a:lstStyle/>
          <a:p>
            <a:pPr algn="ctr"/>
            <a:r>
              <a:rPr lang="en-GB" i="1" dirty="0" smtClean="0"/>
              <a:t>Image of a </a:t>
            </a:r>
            <a:r>
              <a:rPr lang="en-GB" i="1" dirty="0"/>
              <a:t>p</a:t>
            </a:r>
            <a:r>
              <a:rPr lang="en-GB" i="1" dirty="0" smtClean="0"/>
              <a:t>rismatic rhombohedra Ca-oxalate crystal </a:t>
            </a:r>
            <a:r>
              <a:rPr lang="en-GB" i="1" dirty="0"/>
              <a:t>photographed with a Scanning Electron Microscope at 100 </a:t>
            </a:r>
            <a:r>
              <a:rPr lang="el-GR" i="1" dirty="0"/>
              <a:t>μ</a:t>
            </a:r>
            <a:r>
              <a:rPr lang="en-GB" i="1" dirty="0" smtClean="0"/>
              <a:t>m, located within the sap of sampled </a:t>
            </a:r>
            <a:r>
              <a:rPr lang="en-GB" dirty="0" err="1" smtClean="0"/>
              <a:t>Milicia</a:t>
            </a:r>
            <a:r>
              <a:rPr lang="en-GB" dirty="0" smtClean="0"/>
              <a:t> </a:t>
            </a:r>
            <a:r>
              <a:rPr lang="en-GB" dirty="0" err="1"/>
              <a:t>e</a:t>
            </a:r>
            <a:r>
              <a:rPr lang="en-GB" dirty="0" err="1" smtClean="0"/>
              <a:t>xcelsa</a:t>
            </a:r>
            <a:r>
              <a:rPr lang="en-GB" i="1" dirty="0" smtClean="0"/>
              <a:t>, in </a:t>
            </a:r>
            <a:r>
              <a:rPr lang="en-GB" i="1" dirty="0" err="1" smtClean="0"/>
              <a:t>Biga</a:t>
            </a:r>
            <a:r>
              <a:rPr lang="en-GB" i="1" dirty="0" smtClean="0"/>
              <a:t>, Ivory Coast taken from </a:t>
            </a:r>
            <a:r>
              <a:rPr lang="en-GB" i="1" dirty="0" err="1" smtClean="0"/>
              <a:t>Cailleau</a:t>
            </a:r>
            <a:r>
              <a:rPr lang="en-GB" i="1" dirty="0" smtClean="0"/>
              <a:t> (2005).</a:t>
            </a:r>
            <a:endParaRPr lang="en-GB" i="1"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6252" y="1624609"/>
            <a:ext cx="5215903" cy="408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15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18431" y="1916832"/>
            <a:ext cx="8525569" cy="4774664"/>
          </a:xfrm>
        </p:spPr>
        <p:txBody>
          <a:bodyPr>
            <a:normAutofit/>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p:txBody>
      </p:sp>
      <p:sp>
        <p:nvSpPr>
          <p:cNvPr id="3" name="Title 2"/>
          <p:cNvSpPr>
            <a:spLocks noGrp="1"/>
          </p:cNvSpPr>
          <p:nvPr>
            <p:ph type="title"/>
          </p:nvPr>
        </p:nvSpPr>
        <p:spPr>
          <a:xfrm>
            <a:off x="0" y="-14064"/>
            <a:ext cx="9144000" cy="1066800"/>
          </a:xfrm>
        </p:spPr>
        <p:txBody>
          <a:bodyPr>
            <a:normAutofit/>
          </a:bodyPr>
          <a:lstStyle/>
          <a:p>
            <a:pPr algn="ctr"/>
            <a:r>
              <a:rPr lang="en-GB" b="1" dirty="0" smtClean="0"/>
              <a:t>Diagram of Oxalate Carbonate Pathway</a:t>
            </a:r>
            <a:endParaRPr lang="en-GB"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12776"/>
            <a:ext cx="8626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0192" y="2708920"/>
            <a:ext cx="1656184" cy="523220"/>
          </a:xfrm>
          <a:prstGeom prst="rect">
            <a:avLst/>
          </a:prstGeom>
          <a:blipFill rotWithShape="1">
            <a:blip r:embed="rId4" cstate="print"/>
            <a:stretch>
              <a:fillRect l="-635" t="-733" r="-564"/>
            </a:stretch>
          </a:blipFill>
        </p:spPr>
        <p:txBody>
          <a:bodyPr wrap="square" rtlCol="0">
            <a:spAutoFit/>
          </a:bodyPr>
          <a:lstStyle/>
          <a:p>
            <a:r>
              <a:rPr lang="en-GB" sz="2800" b="1" dirty="0" smtClean="0">
                <a:solidFill>
                  <a:schemeClr val="bg1"/>
                </a:solidFill>
              </a:rPr>
              <a:t>Soil</a:t>
            </a:r>
            <a:endParaRPr lang="en-GB" sz="2800" b="1" dirty="0">
              <a:solidFill>
                <a:schemeClr val="bg1"/>
              </a:solidFill>
            </a:endParaRPr>
          </a:p>
        </p:txBody>
      </p:sp>
      <p:sp>
        <p:nvSpPr>
          <p:cNvPr id="5" name="TextBox 4"/>
          <p:cNvSpPr txBox="1"/>
          <p:nvPr/>
        </p:nvSpPr>
        <p:spPr>
          <a:xfrm>
            <a:off x="2051720" y="4293096"/>
            <a:ext cx="864096" cy="523220"/>
          </a:xfrm>
          <a:prstGeom prst="rect">
            <a:avLst/>
          </a:prstGeom>
          <a:solidFill>
            <a:schemeClr val="tx1"/>
          </a:solidFill>
        </p:spPr>
        <p:txBody>
          <a:bodyPr wrap="square" rtlCol="0">
            <a:spAutoFit/>
          </a:bodyPr>
          <a:lstStyle/>
          <a:p>
            <a:r>
              <a:rPr lang="en-GB" sz="2800" b="1" dirty="0" smtClean="0">
                <a:solidFill>
                  <a:schemeClr val="bg1"/>
                </a:solidFill>
              </a:rPr>
              <a:t>Tree</a:t>
            </a:r>
            <a:endParaRPr lang="en-GB" sz="2800" b="1" dirty="0">
              <a:solidFill>
                <a:schemeClr val="bg1"/>
              </a:solidFill>
            </a:endParaRPr>
          </a:p>
        </p:txBody>
      </p:sp>
      <p:sp>
        <p:nvSpPr>
          <p:cNvPr id="6" name="TextBox 5"/>
          <p:cNvSpPr txBox="1"/>
          <p:nvPr/>
        </p:nvSpPr>
        <p:spPr>
          <a:xfrm>
            <a:off x="418064" y="4031486"/>
            <a:ext cx="936104" cy="523220"/>
          </a:xfrm>
          <a:prstGeom prst="rect">
            <a:avLst/>
          </a:prstGeom>
          <a:blipFill rotWithShape="1">
            <a:blip r:embed="rId4" cstate="print"/>
            <a:stretch>
              <a:fillRect l="-635" t="-733" r="-564"/>
            </a:stretch>
          </a:blipFill>
        </p:spPr>
        <p:txBody>
          <a:bodyPr wrap="square" rtlCol="0">
            <a:spAutoFit/>
          </a:bodyPr>
          <a:lstStyle/>
          <a:p>
            <a:r>
              <a:rPr lang="en-GB" sz="2800" b="1" dirty="0" smtClean="0">
                <a:solidFill>
                  <a:schemeClr val="bg1"/>
                </a:solidFill>
              </a:rPr>
              <a:t>Air</a:t>
            </a:r>
            <a:endParaRPr lang="en-GB" sz="2800" b="1" dirty="0">
              <a:solidFill>
                <a:schemeClr val="bg1"/>
              </a:solidFill>
            </a:endParaRPr>
          </a:p>
        </p:txBody>
      </p:sp>
      <p:sp>
        <p:nvSpPr>
          <p:cNvPr id="7" name="Rectangle 6"/>
          <p:cNvSpPr/>
          <p:nvPr/>
        </p:nvSpPr>
        <p:spPr>
          <a:xfrm>
            <a:off x="2650757" y="6309320"/>
            <a:ext cx="3813353" cy="369332"/>
          </a:xfrm>
          <a:prstGeom prst="rect">
            <a:avLst/>
          </a:prstGeom>
          <a:noFill/>
        </p:spPr>
        <p:txBody>
          <a:bodyPr wrap="none" lIns="91440" tIns="45720" rIns="91440" bIns="45720">
            <a:spAutoFit/>
          </a:bodyPr>
          <a:lstStyle/>
          <a:p>
            <a:pPr algn="ctr"/>
            <a:r>
              <a:rPr lang="en-GB" b="1" i="1" dirty="0"/>
              <a:t>Adapted from </a:t>
            </a:r>
            <a:r>
              <a:rPr lang="en-GB" b="1" i="1" dirty="0" err="1"/>
              <a:t>Verrecchia</a:t>
            </a:r>
            <a:r>
              <a:rPr lang="en-GB" b="1" i="1" dirty="0"/>
              <a:t> et al. (2006)</a:t>
            </a:r>
          </a:p>
        </p:txBody>
      </p:sp>
    </p:spTree>
    <p:extLst>
      <p:ext uri="{BB962C8B-B14F-4D97-AF65-F5344CB8AC3E}">
        <p14:creationId xmlns:p14="http://schemas.microsoft.com/office/powerpoint/2010/main" val="2190762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1268760"/>
            <a:ext cx="9144000" cy="4846672"/>
          </a:xfrm>
        </p:spPr>
        <p:txBody>
          <a:bodyPr/>
          <a:lstStyle/>
          <a:p>
            <a:pPr algn="ctr"/>
            <a:r>
              <a:rPr lang="en-GB" dirty="0" smtClean="0"/>
              <a:t>Digging, digging, and more digging, with lots of friends in both Haiti and Mexico</a:t>
            </a:r>
            <a:endParaRPr lang="en-GB" dirty="0"/>
          </a:p>
        </p:txBody>
      </p:sp>
      <p:sp>
        <p:nvSpPr>
          <p:cNvPr id="3" name="Title 2"/>
          <p:cNvSpPr>
            <a:spLocks noGrp="1"/>
          </p:cNvSpPr>
          <p:nvPr>
            <p:ph type="title"/>
          </p:nvPr>
        </p:nvSpPr>
        <p:spPr>
          <a:xfrm>
            <a:off x="0" y="44624"/>
            <a:ext cx="9144000" cy="1066800"/>
          </a:xfrm>
        </p:spPr>
        <p:txBody>
          <a:bodyPr>
            <a:normAutofit fontScale="90000"/>
          </a:bodyPr>
          <a:lstStyle/>
          <a:p>
            <a:pPr algn="ctr"/>
            <a:r>
              <a:rPr lang="en-GB" b="1" dirty="0" smtClean="0"/>
              <a:t>Soil and Leaf Sampling, to assess Oxalate levels in the tree and the </a:t>
            </a:r>
            <a:r>
              <a:rPr lang="en-GB" b="1" smtClean="0"/>
              <a:t>adjacent </a:t>
            </a:r>
            <a:r>
              <a:rPr lang="en-GB" b="1" smtClean="0"/>
              <a:t>soil</a:t>
            </a:r>
            <a:endParaRPr lang="en-GB" b="1" dirty="0"/>
          </a:p>
        </p:txBody>
      </p:sp>
      <p:pic>
        <p:nvPicPr>
          <p:cNvPr id="2051" name="Picture 3" descr="H:\DCIM\100D5000\DSC_00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334083" y="2809370"/>
            <a:ext cx="4466513" cy="2966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DCIM\100D5000\DSC_00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17954" y="2804469"/>
            <a:ext cx="4480494" cy="29756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DCIM\100D5000\DSC_02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357674" y="2794289"/>
            <a:ext cx="4480494" cy="297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35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 fill="hold"/>
                                        <p:tgtEl>
                                          <p:spTgt spid="2053"/>
                                        </p:tgtEl>
                                        <p:attrNameLst>
                                          <p:attrName>ppt_x</p:attrName>
                                        </p:attrNameLst>
                                      </p:cBhvr>
                                      <p:tavLst>
                                        <p:tav tm="0">
                                          <p:val>
                                            <p:strVal val="#ppt_x"/>
                                          </p:val>
                                        </p:tav>
                                        <p:tav tm="100000">
                                          <p:val>
                                            <p:strVal val="#ppt_x"/>
                                          </p:val>
                                        </p:tav>
                                      </p:tavLst>
                                    </p:anim>
                                    <p:anim calcmode="lin" valueType="num">
                                      <p:cBhvr additive="base">
                                        <p:cTn id="1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500" fill="hold"/>
                                        <p:tgtEl>
                                          <p:spTgt spid="2051"/>
                                        </p:tgtEl>
                                        <p:attrNameLst>
                                          <p:attrName>ppt_x</p:attrName>
                                        </p:attrNameLst>
                                      </p:cBhvr>
                                      <p:tavLst>
                                        <p:tav tm="0">
                                          <p:val>
                                            <p:strVal val="#ppt_x"/>
                                          </p:val>
                                        </p:tav>
                                        <p:tav tm="100000">
                                          <p:val>
                                            <p:strVal val="#ppt_x"/>
                                          </p:val>
                                        </p:tav>
                                      </p:tavLst>
                                    </p:anim>
                                    <p:anim calcmode="lin" valueType="num">
                                      <p:cBhvr additive="base">
                                        <p:cTn id="2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99992" y="1556792"/>
            <a:ext cx="4536504" cy="4464496"/>
          </a:xfrm>
        </p:spPr>
        <p:txBody>
          <a:bodyPr>
            <a:normAutofit/>
          </a:bodyPr>
          <a:lstStyle/>
          <a:p>
            <a:pPr algn="ctr"/>
            <a:r>
              <a:rPr lang="en-GB" u="sng" dirty="0" smtClean="0"/>
              <a:t>Enzymatic Oxalate Analysis</a:t>
            </a:r>
          </a:p>
          <a:p>
            <a:r>
              <a:rPr lang="en-GB" dirty="0" smtClean="0"/>
              <a:t>Can guess what these are?</a:t>
            </a:r>
          </a:p>
          <a:p>
            <a:pPr marL="285750" indent="-285750">
              <a:buFont typeface="Arial" panose="020B0604020202020204" pitchFamily="34" charset="0"/>
              <a:buChar char="•"/>
            </a:pPr>
            <a:r>
              <a:rPr lang="en-GB" dirty="0" smtClean="0"/>
              <a:t>Kidney stones –  Apparently the male equivalent of giving birth</a:t>
            </a:r>
          </a:p>
          <a:p>
            <a:pPr marL="285750" indent="-285750">
              <a:buFont typeface="Arial" panose="020B0604020202020204" pitchFamily="34" charset="0"/>
              <a:buChar char="•"/>
            </a:pPr>
            <a:r>
              <a:rPr lang="en-GB" dirty="0" smtClean="0"/>
              <a:t>Some Mammals</a:t>
            </a:r>
            <a:r>
              <a:rPr lang="en-GB" dirty="0"/>
              <a:t>,</a:t>
            </a:r>
            <a:r>
              <a:rPr lang="en-GB" dirty="0" smtClean="0"/>
              <a:t> like Plants, can produce oxalate which can group into stones of calcium carbonate.</a:t>
            </a:r>
          </a:p>
          <a:p>
            <a:pPr marL="285750" indent="-285750">
              <a:buFont typeface="Arial" panose="020B0604020202020204" pitchFamily="34" charset="0"/>
              <a:buChar char="•"/>
            </a:pPr>
            <a:r>
              <a:rPr lang="en-GB" dirty="0" smtClean="0"/>
              <a:t>The analysis for quantities of oxalate </a:t>
            </a:r>
            <a:r>
              <a:rPr lang="en-GB" dirty="0"/>
              <a:t>i</a:t>
            </a:r>
            <a:r>
              <a:rPr lang="en-GB" dirty="0" smtClean="0"/>
              <a:t>n plant material or soils is identical to the analysis of human </a:t>
            </a:r>
            <a:r>
              <a:rPr lang="en-GB" dirty="0"/>
              <a:t>urine </a:t>
            </a:r>
            <a:r>
              <a:rPr lang="en-GB" dirty="0" smtClean="0"/>
              <a:t>for detecting kidney stones.</a:t>
            </a:r>
          </a:p>
        </p:txBody>
      </p:sp>
      <p:sp>
        <p:nvSpPr>
          <p:cNvPr id="3" name="Title 2"/>
          <p:cNvSpPr>
            <a:spLocks noGrp="1"/>
          </p:cNvSpPr>
          <p:nvPr>
            <p:ph type="title"/>
          </p:nvPr>
        </p:nvSpPr>
        <p:spPr>
          <a:xfrm>
            <a:off x="352426" y="-27384"/>
            <a:ext cx="8540054" cy="1066800"/>
          </a:xfrm>
        </p:spPr>
        <p:txBody>
          <a:bodyPr>
            <a:normAutofit fontScale="90000"/>
          </a:bodyPr>
          <a:lstStyle/>
          <a:p>
            <a:pPr algn="ctr"/>
            <a:r>
              <a:rPr lang="en-GB" b="1" dirty="0" smtClean="0"/>
              <a:t>What will the Sample Analysis Involve?</a:t>
            </a:r>
            <a:endParaRPr lang="en-GB" b="1" dirty="0"/>
          </a:p>
        </p:txBody>
      </p:sp>
      <p:pic>
        <p:nvPicPr>
          <p:cNvPr id="4098" name="Picture 2" descr="http://siklusair.com/wp-content/uploads/2013/07/types-of-kidney-stones-in-wo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2"/>
            <a:ext cx="3960440" cy="4673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530855"/>
            <a:ext cx="4135632" cy="5909310"/>
          </a:xfrm>
          <a:prstGeom prst="rect">
            <a:avLst/>
          </a:prstGeom>
          <a:solidFill>
            <a:schemeClr val="bg1"/>
          </a:solidFill>
        </p:spPr>
        <p:txBody>
          <a:bodyPr wrap="square" rtlCol="0">
            <a:spAutoFit/>
          </a:bodyPr>
          <a:lstStyle/>
          <a:p>
            <a:pPr algn="ctr"/>
            <a:r>
              <a:rPr lang="en-GB" b="1" u="sng" dirty="0" smtClean="0"/>
              <a:t>ICP-OES  technology</a:t>
            </a:r>
          </a:p>
          <a:p>
            <a:pPr algn="ctr"/>
            <a:r>
              <a:rPr lang="en-GB" b="1" dirty="0" smtClean="0"/>
              <a:t>Inductively coupled plasma optical emission spectrometry. </a:t>
            </a:r>
            <a:r>
              <a:rPr lang="en-GB" b="1" dirty="0"/>
              <a:t/>
            </a:r>
            <a:br>
              <a:rPr lang="en-GB" b="1" dirty="0"/>
            </a:br>
            <a:r>
              <a:rPr lang="en-GB" b="1" dirty="0" smtClean="0"/>
              <a:t>It measures elemental composition of liquids and available Calcium for OCP </a:t>
            </a:r>
          </a:p>
          <a:p>
            <a:endParaRPr lang="en-GB" dirty="0" smtClean="0"/>
          </a:p>
          <a:p>
            <a:pPr marL="285750" indent="-285750">
              <a:buFont typeface="Arial" panose="020B0604020202020204" pitchFamily="34" charset="0"/>
              <a:buChar char="•"/>
            </a:pPr>
            <a:r>
              <a:rPr lang="en-GB" dirty="0" smtClean="0"/>
              <a:t>Samples are first digested using microwaves and Nitric acid (HNO3)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ICP then sprays this across an argon plasma flame (10,273  ̊̊C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This produces excited atoms and ions, which produce colours that tell the machine what elements are in the sample.</a:t>
            </a:r>
            <a:br>
              <a:rPr lang="en-GB" dirty="0" smtClean="0"/>
            </a:br>
            <a:endParaRPr lang="en-GB" dirty="0"/>
          </a:p>
          <a:p>
            <a:pPr marL="285750" indent="-285750">
              <a:buFont typeface="Arial" panose="020B0604020202020204" pitchFamily="34" charset="0"/>
              <a:buChar char="•"/>
            </a:pPr>
            <a:r>
              <a:rPr lang="en-GB" dirty="0" smtClean="0"/>
              <a:t>Detects 82 elements from one sample in under a minute</a:t>
            </a:r>
            <a:endParaRPr lang="en-GB" dirty="0"/>
          </a:p>
          <a:p>
            <a:endParaRPr lang="en-GB" dirty="0" smtClean="0"/>
          </a:p>
          <a:p>
            <a:endParaRPr lang="en-GB" dirty="0"/>
          </a:p>
        </p:txBody>
      </p:sp>
      <p:pic>
        <p:nvPicPr>
          <p:cNvPr id="4100" name="Picture 4" descr="http://www.tankonyvtar.hu/hu/tartalom/tamop425/0032_kornyezettechnologia_en/images/re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7152" y="1628800"/>
            <a:ext cx="4756848" cy="428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736"/>
            <a:ext cx="9144000" cy="746720"/>
          </a:xfrm>
        </p:spPr>
        <p:txBody>
          <a:bodyPr>
            <a:normAutofit fontScale="90000"/>
          </a:bodyPr>
          <a:lstStyle/>
          <a:p>
            <a:pPr algn="ctr"/>
            <a:r>
              <a:rPr lang="en-GB" b="1" dirty="0" smtClean="0"/>
              <a:t>Promising Observations of Precipitated Calcium Carbonate (Limestone) in the Soil</a:t>
            </a:r>
            <a:endParaRPr lang="en-GB" b="1" dirty="0"/>
          </a:p>
        </p:txBody>
      </p:sp>
      <p:pic>
        <p:nvPicPr>
          <p:cNvPr id="1026" name="Picture 2" descr="H:\DCIM\100D5000\DSC_00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24744"/>
            <a:ext cx="8182210" cy="543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340768"/>
            <a:ext cx="9144000" cy="4846672"/>
          </a:xfrm>
        </p:spPr>
        <p:txBody>
          <a:bodyPr>
            <a:normAutofit fontScale="77500" lnSpcReduction="20000"/>
          </a:bodyPr>
          <a:lstStyle/>
          <a:p>
            <a:pPr marL="285750" indent="-285750">
              <a:buFont typeface="Arial" panose="020B0604020202020204" pitchFamily="34" charset="0"/>
              <a:buChar char="•"/>
            </a:pPr>
            <a:endParaRPr lang="en-GB" sz="3400" dirty="0"/>
          </a:p>
          <a:p>
            <a:pPr marL="285750" indent="-285750" algn="just">
              <a:buFont typeface="Arial" panose="020B0604020202020204" pitchFamily="34" charset="0"/>
              <a:buChar char="•"/>
            </a:pPr>
            <a:r>
              <a:rPr lang="en-GB" sz="3400" b="1" dirty="0" smtClean="0"/>
              <a:t>Carbon stored as limestone through OCP stays stable for (100-1,000,000 </a:t>
            </a:r>
            <a:r>
              <a:rPr lang="en-GB" sz="3400" b="1" dirty="0" err="1" smtClean="0"/>
              <a:t>yrs</a:t>
            </a:r>
            <a:r>
              <a:rPr lang="en-GB" sz="3400" b="1" dirty="0" smtClean="0"/>
              <a:t>) 1,000 times longer than carbon stored in trees (10-1,000 </a:t>
            </a:r>
            <a:r>
              <a:rPr lang="en-GB" sz="3400" b="1" dirty="0" err="1" smtClean="0"/>
              <a:t>yrs</a:t>
            </a:r>
            <a:r>
              <a:rPr lang="en-GB" sz="3400" b="1" dirty="0" smtClean="0"/>
              <a:t>)</a:t>
            </a:r>
          </a:p>
          <a:p>
            <a:pPr marL="285750" indent="-285750" algn="just">
              <a:buFont typeface="Arial" panose="020B0604020202020204" pitchFamily="34" charset="0"/>
              <a:buChar char="•"/>
            </a:pPr>
            <a:endParaRPr lang="en-GB" sz="3400" b="1" dirty="0"/>
          </a:p>
          <a:p>
            <a:pPr marL="285750" indent="-285750" algn="just">
              <a:buFont typeface="Arial" panose="020B0604020202020204" pitchFamily="34" charset="0"/>
              <a:buChar char="•"/>
            </a:pPr>
            <a:r>
              <a:rPr lang="en-GB" sz="3400" b="1" dirty="0" smtClean="0"/>
              <a:t>Previously investigated </a:t>
            </a:r>
            <a:r>
              <a:rPr lang="en-GB" sz="3400" b="1" dirty="0"/>
              <a:t>Oxalogenic trees (</a:t>
            </a:r>
            <a:r>
              <a:rPr lang="en-GB" sz="3400" b="1" i="1" dirty="0" err="1"/>
              <a:t>Micilia</a:t>
            </a:r>
            <a:r>
              <a:rPr lang="en-GB" sz="3400" b="1" i="1" dirty="0"/>
              <a:t> </a:t>
            </a:r>
            <a:r>
              <a:rPr lang="en-GB" sz="3400" b="1" i="1" dirty="0" smtClean="0"/>
              <a:t>excelsa, </a:t>
            </a:r>
            <a:r>
              <a:rPr lang="en-GB" sz="3400" b="1" i="1" dirty="0" err="1" smtClean="0"/>
              <a:t>Afzelia</a:t>
            </a:r>
            <a:r>
              <a:rPr lang="en-GB" sz="3400" b="1" i="1" dirty="0" smtClean="0"/>
              <a:t> </a:t>
            </a:r>
            <a:r>
              <a:rPr lang="en-GB" sz="3400" b="1" i="1" dirty="0" err="1" smtClean="0"/>
              <a:t>africana</a:t>
            </a:r>
            <a:r>
              <a:rPr lang="en-GB" sz="3400" b="1" i="1" dirty="0" smtClean="0"/>
              <a:t>,</a:t>
            </a:r>
            <a:r>
              <a:rPr lang="en-GB" sz="3400" b="1" dirty="0" smtClean="0"/>
              <a:t> and </a:t>
            </a:r>
            <a:r>
              <a:rPr lang="en-GB" sz="3400" b="1" dirty="0"/>
              <a:t>numerous </a:t>
            </a:r>
            <a:r>
              <a:rPr lang="en-GB" sz="3400" b="1" dirty="0" smtClean="0"/>
              <a:t>Cacti species</a:t>
            </a:r>
            <a:r>
              <a:rPr lang="en-GB" sz="3400" b="1" dirty="0"/>
              <a:t>) </a:t>
            </a:r>
            <a:r>
              <a:rPr lang="en-GB" sz="3400" b="1" dirty="0" smtClean="0"/>
              <a:t>don’t produce as much food as </a:t>
            </a:r>
            <a:r>
              <a:rPr lang="en-GB" sz="3400" b="1" i="1" dirty="0" err="1" smtClean="0"/>
              <a:t>B.alicastrum</a:t>
            </a:r>
            <a:endParaRPr lang="en-GB" sz="3400" b="1" i="1" dirty="0" smtClean="0"/>
          </a:p>
          <a:p>
            <a:pPr marL="285750" indent="-285750" algn="just">
              <a:buFont typeface="Arial" panose="020B0604020202020204" pitchFamily="34" charset="0"/>
              <a:buChar char="•"/>
            </a:pPr>
            <a:endParaRPr lang="en-GB" sz="3400" b="1" i="1" dirty="0"/>
          </a:p>
          <a:p>
            <a:pPr marL="285750" indent="-285750" algn="just">
              <a:buFont typeface="Arial" panose="020B0604020202020204" pitchFamily="34" charset="0"/>
              <a:buChar char="•"/>
            </a:pPr>
            <a:r>
              <a:rPr lang="en-GB" sz="3400" b="1" i="1" dirty="0" smtClean="0"/>
              <a:t>Milicia excelsa </a:t>
            </a:r>
            <a:r>
              <a:rPr lang="en-GB" sz="3400" b="1" dirty="0" smtClean="0"/>
              <a:t>an </a:t>
            </a:r>
            <a:r>
              <a:rPr lang="en-GB" sz="3400" b="1" dirty="0"/>
              <a:t>A</a:t>
            </a:r>
            <a:r>
              <a:rPr lang="en-GB" sz="3400" b="1" dirty="0" smtClean="0"/>
              <a:t>frican timber tree, was shown to sequester enough carbon to effectively mitigate global carbon emissions for a 1 km</a:t>
            </a:r>
            <a:r>
              <a:rPr lang="en-GB" sz="3400" b="1" baseline="30000" dirty="0" smtClean="0"/>
              <a:t>2</a:t>
            </a:r>
            <a:r>
              <a:rPr lang="en-GB" sz="3400" b="1" dirty="0" smtClean="0"/>
              <a:t> chunk of atmosphere</a:t>
            </a:r>
          </a:p>
          <a:p>
            <a:pPr marL="285750" indent="-285750">
              <a:buFont typeface="Arial" panose="020B0604020202020204" pitchFamily="34" charset="0"/>
              <a:buChar char="•"/>
            </a:pPr>
            <a:endParaRPr lang="en-GB" dirty="0" smtClean="0"/>
          </a:p>
          <a:p>
            <a:endParaRPr lang="en-GB" dirty="0"/>
          </a:p>
        </p:txBody>
      </p:sp>
      <p:sp>
        <p:nvSpPr>
          <p:cNvPr id="2" name="Title 1"/>
          <p:cNvSpPr>
            <a:spLocks noGrp="1"/>
          </p:cNvSpPr>
          <p:nvPr>
            <p:ph type="title"/>
          </p:nvPr>
        </p:nvSpPr>
        <p:spPr>
          <a:xfrm>
            <a:off x="0" y="188640"/>
            <a:ext cx="9144000" cy="1066800"/>
          </a:xfrm>
        </p:spPr>
        <p:txBody>
          <a:bodyPr/>
          <a:lstStyle/>
          <a:p>
            <a:pPr algn="ctr"/>
            <a:r>
              <a:rPr lang="en-GB" b="1" dirty="0" smtClean="0"/>
              <a:t>So Why is This Research Important?</a:t>
            </a:r>
            <a:endParaRPr lang="en-GB" b="1" dirty="0"/>
          </a:p>
        </p:txBody>
      </p:sp>
      <p:sp>
        <p:nvSpPr>
          <p:cNvPr id="4" name="Rectangle 3"/>
          <p:cNvSpPr/>
          <p:nvPr/>
        </p:nvSpPr>
        <p:spPr>
          <a:xfrm>
            <a:off x="467544" y="466130"/>
            <a:ext cx="8285665" cy="923330"/>
          </a:xfrm>
          <a:prstGeom prst="rect">
            <a:avLst/>
          </a:prstGeom>
          <a:solidFill>
            <a:schemeClr val="tx1"/>
          </a:solidFill>
        </p:spPr>
        <p:txBody>
          <a:bodyPr wrap="square" lIns="91440" tIns="45720" rIns="91440" bIns="45720">
            <a:spAutoFit/>
          </a:bodyPr>
          <a:lstStyle/>
          <a:p>
            <a:pPr algn="ctr"/>
            <a:r>
              <a:rPr lang="en-US" sz="5400" b="0" cap="none" spc="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Questions?</a:t>
            </a:r>
            <a:endParaRPr lang="en-US" sz="5400" b="0" cap="none" spc="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6712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08" y="188640"/>
            <a:ext cx="8655871" cy="2016224"/>
          </a:xfrm>
        </p:spPr>
        <p:txBody>
          <a:bodyPr>
            <a:noAutofit/>
          </a:bodyPr>
          <a:lstStyle/>
          <a:p>
            <a:pPr algn="ctr"/>
            <a:r>
              <a:rPr lang="en-GB" sz="3600" b="1" dirty="0" smtClean="0"/>
              <a:t>The Potential </a:t>
            </a:r>
            <a:r>
              <a:rPr lang="en-GB" sz="3600" b="1" dirty="0"/>
              <a:t>Oxalate-Carbonate </a:t>
            </a:r>
            <a:r>
              <a:rPr lang="en-GB" sz="3600" b="1" dirty="0" smtClean="0"/>
              <a:t>Pathway of </a:t>
            </a:r>
            <a:r>
              <a:rPr lang="en-GB" sz="3600" b="1" i="1" dirty="0" smtClean="0"/>
              <a:t>Brosimum alicastrum </a:t>
            </a:r>
            <a:r>
              <a:rPr lang="en-GB" sz="3600" b="1" dirty="0" smtClean="0"/>
              <a:t>Sw.; Moraceae </a:t>
            </a:r>
            <a:br>
              <a:rPr lang="en-GB" sz="3600" b="1" dirty="0" smtClean="0"/>
            </a:br>
            <a:r>
              <a:rPr lang="en-GB" sz="3600" b="1" dirty="0" smtClean="0"/>
              <a:t>in Anse-a-Pitre, Haiti and</a:t>
            </a:r>
            <a:br>
              <a:rPr lang="en-GB" sz="3600" b="1" dirty="0" smtClean="0"/>
            </a:br>
            <a:r>
              <a:rPr lang="en-GB" sz="3600" b="1" dirty="0" smtClean="0"/>
              <a:t> the Yucatán, Mexico</a:t>
            </a:r>
            <a:endParaRPr lang="en-GB" sz="3600" b="1" dirty="0"/>
          </a:p>
        </p:txBody>
      </p:sp>
      <p:pic>
        <p:nvPicPr>
          <p:cNvPr id="5122" name="Picture 2" descr="H:\DCIM\100D5000\robert\DSC_0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0" y="2466014"/>
            <a:ext cx="2902528" cy="192765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DCIM\100D5000\robert\DSC_06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2470" y="4609297"/>
            <a:ext cx="2902528" cy="19276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DCIM\100D5000\robert\DSC_02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2470" y="2458045"/>
            <a:ext cx="2893608" cy="19217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Heather\Desktop\Nikon Photos\Haiti Photos Planting\DSC_02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4609297"/>
            <a:ext cx="2893608" cy="192173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Heather\Desktop\Nikon Photos\Haiti Photos Planting\DSC_02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609297"/>
            <a:ext cx="2893608" cy="19217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2466014"/>
            <a:ext cx="2881608" cy="191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upload.wikimedia.org/wikipedia/en/2/20/BournemouthUniversit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720" y="1052736"/>
            <a:ext cx="1187624" cy="1223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3734" y="1052736"/>
            <a:ext cx="1223253" cy="122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65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257386"/>
            <a:ext cx="8136904" cy="1066800"/>
          </a:xfrm>
        </p:spPr>
        <p:txBody>
          <a:bodyPr>
            <a:normAutofit fontScale="90000"/>
          </a:bodyPr>
          <a:lstStyle/>
          <a:p>
            <a:r>
              <a:rPr lang="en-GB" dirty="0" smtClean="0"/>
              <a:t>Haiti                                Dominican Republic</a:t>
            </a:r>
            <a:br>
              <a:rPr lang="en-GB" dirty="0" smtClean="0"/>
            </a:br>
            <a:r>
              <a:rPr lang="en-GB" dirty="0" smtClean="0"/>
              <a:t>                                Border</a:t>
            </a:r>
            <a:endParaRPr lang="en-GB" dirty="0"/>
          </a:p>
        </p:txBody>
      </p:sp>
      <p:pic>
        <p:nvPicPr>
          <p:cNvPr id="1026" name="Picture 2" descr="http://www.livetolearn.org/wp-content/uploads/2011/01/HaitiDominicanRepublicBorder-1024x7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24186"/>
            <a:ext cx="7593962" cy="531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9985" y="234008"/>
            <a:ext cx="8540054" cy="602704"/>
          </a:xfrm>
        </p:spPr>
        <p:txBody>
          <a:bodyPr>
            <a:normAutofit fontScale="90000"/>
          </a:bodyPr>
          <a:lstStyle/>
          <a:p>
            <a:pPr algn="ctr"/>
            <a:r>
              <a:rPr lang="en-GB" b="1" dirty="0" smtClean="0"/>
              <a:t>Location of Study</a:t>
            </a:r>
            <a:endParaRPr lang="en-GB" b="1"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464174"/>
            <a:ext cx="6696744" cy="465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7600442">
            <a:off x="1823093" y="2386215"/>
            <a:ext cx="488557" cy="10291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Right Arrow 5"/>
          <p:cNvSpPr/>
          <p:nvPr/>
        </p:nvSpPr>
        <p:spPr>
          <a:xfrm rot="19270936">
            <a:off x="5380843" y="3936158"/>
            <a:ext cx="1032216" cy="4774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31640" y="836712"/>
            <a:ext cx="2808312" cy="369332"/>
          </a:xfrm>
          <a:prstGeom prst="rect">
            <a:avLst/>
          </a:prstGeom>
          <a:noFill/>
        </p:spPr>
        <p:txBody>
          <a:bodyPr wrap="square" rtlCol="0">
            <a:spAutoFit/>
          </a:bodyPr>
          <a:lstStyle/>
          <a:p>
            <a:r>
              <a:rPr lang="en-GB" b="1" u="sng" dirty="0" smtClean="0"/>
              <a:t>Neotropics</a:t>
            </a:r>
            <a:endParaRPr lang="en-GB" b="1" u="sng" dirty="0"/>
          </a:p>
        </p:txBody>
      </p:sp>
    </p:spTree>
    <p:extLst>
      <p:ext uri="{BB962C8B-B14F-4D97-AF65-F5344CB8AC3E}">
        <p14:creationId xmlns:p14="http://schemas.microsoft.com/office/powerpoint/2010/main" val="254386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340768"/>
            <a:ext cx="8640960" cy="5328592"/>
          </a:xfrm>
        </p:spPr>
        <p:txBody>
          <a:bodyPr>
            <a:normAutofit lnSpcReduction="10000"/>
          </a:bodyPr>
          <a:lstStyle/>
          <a:p>
            <a:pPr>
              <a:buFont typeface="Arial" pitchFamily="34" charset="0"/>
              <a:buChar char="•"/>
            </a:pPr>
            <a:r>
              <a:rPr lang="en-GB" sz="2800" b="1" dirty="0" smtClean="0"/>
              <a:t>Atmospheric  Green House Gas (GHG) concentrations are increasing</a:t>
            </a:r>
          </a:p>
          <a:p>
            <a:pPr>
              <a:buFont typeface="Arial" pitchFamily="34" charset="0"/>
              <a:buChar char="•"/>
            </a:pPr>
            <a:r>
              <a:rPr lang="en-GB" sz="2800" b="1" dirty="0" smtClean="0"/>
              <a:t>Intergovernmental Panel on Climate Change (IPCC) now states with 95% confidence that the cause of these increases are anthropogenic (land-use change &amp; fossil fuels)</a:t>
            </a:r>
          </a:p>
          <a:p>
            <a:pPr>
              <a:buFont typeface="Arial" pitchFamily="34" charset="0"/>
              <a:buChar char="•"/>
            </a:pPr>
            <a:r>
              <a:rPr lang="en-GB" sz="2800" b="1" dirty="0" smtClean="0"/>
              <a:t>A major source of GHG emissions from Land-use change is monoculture, mass-production agriculture</a:t>
            </a:r>
          </a:p>
          <a:p>
            <a:pPr>
              <a:buFont typeface="Arial" pitchFamily="34" charset="0"/>
              <a:buChar char="•"/>
            </a:pPr>
            <a:r>
              <a:rPr lang="en-GB" sz="2800" b="1" dirty="0" smtClean="0"/>
              <a:t>Agroforestry has the potential to produce similar quantities of food as monoculture systems, in a sustainable manner, while reducing CO2 concentrations (</a:t>
            </a:r>
            <a:r>
              <a:rPr lang="en-GB" sz="2800" b="1" dirty="0" err="1" smtClean="0"/>
              <a:t>Stavi</a:t>
            </a:r>
            <a:r>
              <a:rPr lang="en-GB" sz="2800" b="1" dirty="0" smtClean="0"/>
              <a:t> &amp; </a:t>
            </a:r>
            <a:r>
              <a:rPr lang="en-GB" sz="2800" b="1" dirty="0" err="1" smtClean="0"/>
              <a:t>Lal</a:t>
            </a:r>
            <a:r>
              <a:rPr lang="en-GB" sz="2800" b="1" dirty="0" smtClean="0"/>
              <a:t>, 2013)</a:t>
            </a:r>
          </a:p>
        </p:txBody>
      </p:sp>
      <p:sp>
        <p:nvSpPr>
          <p:cNvPr id="3" name="Title 2"/>
          <p:cNvSpPr>
            <a:spLocks noGrp="1"/>
          </p:cNvSpPr>
          <p:nvPr>
            <p:ph type="title"/>
          </p:nvPr>
        </p:nvSpPr>
        <p:spPr>
          <a:xfrm>
            <a:off x="0" y="228600"/>
            <a:ext cx="9144000" cy="824136"/>
          </a:xfrm>
        </p:spPr>
        <p:txBody>
          <a:bodyPr/>
          <a:lstStyle/>
          <a:p>
            <a:pPr algn="ctr"/>
            <a:r>
              <a:rPr lang="en-GB" b="1" dirty="0" smtClean="0"/>
              <a:t>Climate Change</a:t>
            </a:r>
            <a:endParaRPr lang="en-GB" b="1" dirty="0"/>
          </a:p>
        </p:txBody>
      </p:sp>
    </p:spTree>
    <p:extLst>
      <p:ext uri="{BB962C8B-B14F-4D97-AF65-F5344CB8AC3E}">
        <p14:creationId xmlns:p14="http://schemas.microsoft.com/office/powerpoint/2010/main" val="60379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8832" y="207963"/>
            <a:ext cx="4572000" cy="1818343"/>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GB" sz="3600" b="1" dirty="0"/>
              <a:t>T</a:t>
            </a:r>
            <a:r>
              <a:rPr lang="en-GB" sz="3600" b="1" dirty="0" smtClean="0"/>
              <a:t>his is the </a:t>
            </a:r>
            <a:r>
              <a:rPr lang="en-GB" sz="3600" b="1" i="1" dirty="0" err="1" smtClean="0"/>
              <a:t>Brosimum</a:t>
            </a:r>
            <a:r>
              <a:rPr lang="en-GB" sz="3600" b="1" i="1" dirty="0" smtClean="0"/>
              <a:t> alicastrum</a:t>
            </a:r>
            <a:r>
              <a:rPr lang="en-GB" sz="3600" b="1" dirty="0" smtClean="0"/>
              <a:t> </a:t>
            </a:r>
            <a:br>
              <a:rPr lang="en-GB" sz="3600" b="1" dirty="0" smtClean="0"/>
            </a:br>
            <a:r>
              <a:rPr lang="en-GB" sz="3600" b="1" dirty="0" smtClean="0"/>
              <a:t>Sw.; </a:t>
            </a:r>
            <a:r>
              <a:rPr lang="en-GB" sz="3600" b="1" dirty="0" err="1" smtClean="0"/>
              <a:t>Moraceae</a:t>
            </a:r>
            <a:endParaRPr lang="en-GB" sz="36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07963"/>
            <a:ext cx="4502150" cy="644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5868144" y="5949280"/>
            <a:ext cx="828933"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20072" y="494853"/>
            <a:ext cx="0" cy="5976664"/>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660094" y="3361402"/>
            <a:ext cx="155997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68560" y="2035265"/>
                <a:ext cx="5184576" cy="4729628"/>
              </a:xfrm>
              <a:prstGeom prst="rect">
                <a:avLst/>
              </a:prstGeom>
              <a:noFill/>
            </p:spPr>
            <p:txBody>
              <a:bodyPr wrap="square" rtlCol="0">
                <a:spAutoFit/>
              </a:bodyPr>
              <a:lstStyle/>
              <a:p>
                <a:pPr marL="457200" indent="-457200">
                  <a:buFont typeface="Arial" panose="020B0604020202020204" pitchFamily="34" charset="0"/>
                  <a:buChar char="•"/>
                </a:pPr>
                <a:r>
                  <a:rPr lang="en-GB" sz="3300" b="1" dirty="0" smtClean="0">
                    <a:latin typeface="+mj-lt"/>
                  </a:rPr>
                  <a:t>Height = 16 m</a:t>
                </a:r>
                <a:br>
                  <a:rPr lang="en-GB" sz="3300" b="1" dirty="0" smtClean="0">
                    <a:latin typeface="+mj-lt"/>
                  </a:rPr>
                </a:br>
                <a:endParaRPr lang="en-GB" sz="3300" b="1" dirty="0" smtClean="0">
                  <a:latin typeface="+mj-lt"/>
                </a:endParaRPr>
              </a:p>
              <a:p>
                <a:pPr marL="457200" indent="-457200">
                  <a:buFont typeface="Arial" panose="020B0604020202020204" pitchFamily="34" charset="0"/>
                  <a:buChar char="•"/>
                </a:pPr>
                <a:r>
                  <a:rPr lang="en-GB" sz="3300" b="1" dirty="0" smtClean="0">
                    <a:latin typeface="+mj-lt"/>
                  </a:rPr>
                  <a:t>Diameter at Breast</a:t>
                </a:r>
                <a:br>
                  <a:rPr lang="en-GB" sz="3300" b="1" dirty="0" smtClean="0">
                    <a:latin typeface="+mj-lt"/>
                  </a:rPr>
                </a:br>
                <a:r>
                  <a:rPr lang="en-GB" sz="3300" b="1" dirty="0" smtClean="0">
                    <a:latin typeface="+mj-lt"/>
                  </a:rPr>
                  <a:t>Height (1.4m) = 67 cm </a:t>
                </a:r>
              </a:p>
              <a:p>
                <a:pPr marL="457200" indent="-457200">
                  <a:buFont typeface="Arial" panose="020B0604020202020204" pitchFamily="34" charset="0"/>
                  <a:buChar char="•"/>
                </a:pPr>
                <a:endParaRPr lang="en-GB" sz="3300" b="1" dirty="0">
                  <a:latin typeface="+mj-lt"/>
                </a:endParaRPr>
              </a:p>
              <a:p>
                <a:pPr marL="457200" indent="-457200">
                  <a:buFont typeface="Arial" panose="020B0604020202020204" pitchFamily="34" charset="0"/>
                  <a:buChar char="•"/>
                </a:pPr>
                <a:r>
                  <a:rPr lang="en-GB" sz="3300" b="1" dirty="0" smtClean="0">
                    <a:latin typeface="+mj-lt"/>
                  </a:rPr>
                  <a:t>Cairn’s (2003) Regression</a:t>
                </a:r>
              </a:p>
              <a:p>
                <a:pPr marL="457200" indent="-457200">
                  <a:buFont typeface="Arial" panose="020B0604020202020204" pitchFamily="34" charset="0"/>
                  <a:buChar char="•"/>
                </a:pPr>
                <a14:m>
                  <m:oMath xmlns:m="http://schemas.openxmlformats.org/officeDocument/2006/math">
                    <m:r>
                      <a:rPr lang="en-GB" sz="3600" b="1" i="1">
                        <a:latin typeface="Cambria Math"/>
                      </a:rPr>
                      <m:t>𝟎</m:t>
                    </m:r>
                    <m:r>
                      <a:rPr lang="en-GB" sz="3600" b="1">
                        <a:latin typeface="Cambria Math"/>
                      </a:rPr>
                      <m:t>.</m:t>
                    </m:r>
                    <m:r>
                      <a:rPr lang="en-GB" sz="3600" b="1" i="1">
                        <a:latin typeface="Cambria Math"/>
                      </a:rPr>
                      <m:t>𝟎𝟑𝟑𝟔</m:t>
                    </m:r>
                    <m:d>
                      <m:dPr>
                        <m:ctrlPr>
                          <a:rPr lang="en-GB" sz="3600" b="1" i="1">
                            <a:latin typeface="Cambria Math"/>
                          </a:rPr>
                        </m:ctrlPr>
                      </m:dPr>
                      <m:e>
                        <m:r>
                          <a:rPr lang="en-GB" sz="3600" b="1" i="1" smtClean="0">
                            <a:latin typeface="Cambria Math"/>
                          </a:rPr>
                          <m:t>𝑫𝑩𝑯</m:t>
                        </m:r>
                        <m:r>
                          <a:rPr lang="en-GB" sz="3600" b="1" i="1" baseline="30000" smtClean="0">
                            <a:latin typeface="Cambria Math"/>
                          </a:rPr>
                          <m:t>𝟐</m:t>
                        </m:r>
                        <m:r>
                          <a:rPr lang="en-GB" sz="3600" b="1" i="1" smtClean="0">
                            <a:latin typeface="Cambria Math"/>
                          </a:rPr>
                          <m:t> </m:t>
                        </m:r>
                        <m:r>
                          <a:rPr lang="en-GB" sz="3600" b="1" i="1" smtClean="0">
                            <a:latin typeface="Cambria Math"/>
                          </a:rPr>
                          <m:t>𝒙</m:t>
                        </m:r>
                        <m:r>
                          <a:rPr lang="en-GB" sz="3600" b="1" i="1" smtClean="0">
                            <a:latin typeface="Cambria Math"/>
                          </a:rPr>
                          <m:t> </m:t>
                        </m:r>
                        <m:r>
                          <a:rPr lang="en-GB" sz="3600" b="1" i="1" smtClean="0">
                            <a:latin typeface="Cambria Math"/>
                          </a:rPr>
                          <m:t>𝑯𝒕</m:t>
                        </m:r>
                      </m:e>
                    </m:d>
                  </m:oMath>
                </a14:m>
                <a:r>
                  <a:rPr lang="en-GB" sz="3600" b="1" baseline="-25000" dirty="0" smtClean="0">
                    <a:latin typeface="+mj-lt"/>
                  </a:rPr>
                  <a:t/>
                </a:r>
                <a:br>
                  <a:rPr lang="en-GB" sz="3600" b="1" baseline="-25000" dirty="0" smtClean="0">
                    <a:latin typeface="+mj-lt"/>
                  </a:rPr>
                </a:br>
                <a:endParaRPr lang="en-GB" sz="3600" b="1" baseline="-25000" dirty="0" smtClean="0">
                  <a:latin typeface="+mj-lt"/>
                </a:endParaRPr>
              </a:p>
              <a:p>
                <a:pPr marL="457200" indent="-457200">
                  <a:buFont typeface="Arial" panose="020B0604020202020204" pitchFamily="34" charset="0"/>
                  <a:buChar char="•"/>
                </a:pPr>
                <a:r>
                  <a:rPr lang="en-GB" sz="3300" b="1" u="sng" dirty="0" smtClean="0">
                    <a:latin typeface="+mj-lt"/>
                  </a:rPr>
                  <a:t>Dry Biomass= 2,382 kg</a:t>
                </a:r>
                <a:endParaRPr lang="en-GB" sz="3300" b="1" i="1" u="sng" dirty="0">
                  <a:latin typeface="+mj-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68560" y="2035265"/>
                <a:ext cx="5184576" cy="4729628"/>
              </a:xfrm>
              <a:prstGeom prst="rect">
                <a:avLst/>
              </a:prstGeom>
              <a:blipFill rotWithShape="1">
                <a:blip r:embed="rId4"/>
                <a:stretch>
                  <a:fillRect l="-2703" t="-1675" r="-1410"/>
                </a:stretch>
              </a:blipFill>
            </p:spPr>
            <p:txBody>
              <a:bodyPr/>
              <a:lstStyle/>
              <a:p>
                <a:r>
                  <a:rPr lang="en-GB">
                    <a:noFill/>
                  </a:rPr>
                  <a:t> </a:t>
                </a:r>
              </a:p>
            </p:txBody>
          </p:sp>
        </mc:Fallback>
      </mc:AlternateContent>
    </p:spTree>
    <p:extLst>
      <p:ext uri="{BB962C8B-B14F-4D97-AF65-F5344CB8AC3E}">
        <p14:creationId xmlns:p14="http://schemas.microsoft.com/office/powerpoint/2010/main" val="30477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 calcmode="lin" valueType="num">
                                      <p:cBhvr additive="base">
                                        <p:cTn id="2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anim calcmode="lin" valueType="num">
                                      <p:cBhvr additive="base">
                                        <p:cTn id="3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 calcmode="lin" valueType="num">
                                      <p:cBhvr additive="base">
                                        <p:cTn id="40"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xEl>
                                              <p:pRg st="4" end="4"/>
                                            </p:txEl>
                                          </p:spTgt>
                                        </p:tgtEl>
                                        <p:attrNameLst>
                                          <p:attrName>style.visibility</p:attrName>
                                        </p:attrNameLst>
                                      </p:cBhvr>
                                      <p:to>
                                        <p:strVal val="visible"/>
                                      </p:to>
                                    </p:set>
                                    <p:anim calcmode="lin" valueType="num">
                                      <p:cBhvr additive="base">
                                        <p:cTn id="46"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xEl>
                                              <p:pRg st="5" end="5"/>
                                            </p:txEl>
                                          </p:spTgt>
                                        </p:tgtEl>
                                        <p:attrNameLst>
                                          <p:attrName>style.visibility</p:attrName>
                                        </p:attrNameLst>
                                      </p:cBhvr>
                                      <p:to>
                                        <p:strVal val="visible"/>
                                      </p:to>
                                    </p:set>
                                    <p:anim calcmode="lin" valueType="num">
                                      <p:cBhvr additive="base">
                                        <p:cTn id="52"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92" y="332656"/>
            <a:ext cx="3577849" cy="2016224"/>
          </a:xfrm>
        </p:spPr>
        <p:txBody>
          <a:bodyPr>
            <a:normAutofit/>
          </a:bodyPr>
          <a:lstStyle/>
          <a:p>
            <a:pPr algn="ctr"/>
            <a:r>
              <a:rPr lang="en-GB" b="1" dirty="0" smtClean="0"/>
              <a:t>Maya Nut</a:t>
            </a:r>
            <a:r>
              <a:rPr lang="en-GB" b="1" i="1" dirty="0" smtClean="0"/>
              <a:t/>
            </a:r>
            <a:br>
              <a:rPr lang="en-GB" b="1" i="1" dirty="0" smtClean="0"/>
            </a:br>
            <a:r>
              <a:rPr lang="en-GB" b="1" dirty="0" smtClean="0"/>
              <a:t>Seeds</a:t>
            </a:r>
            <a:br>
              <a:rPr lang="en-GB" b="1" dirty="0" smtClean="0"/>
            </a:br>
            <a:r>
              <a:rPr lang="en-GB" b="1" dirty="0" smtClean="0"/>
              <a:t>70-200 kg </a:t>
            </a:r>
            <a:r>
              <a:rPr lang="en-GB" b="1" dirty="0" err="1" smtClean="0"/>
              <a:t>yr</a:t>
            </a:r>
            <a:r>
              <a:rPr lang="en-GB" b="1" dirty="0" smtClean="0"/>
              <a:t> </a:t>
            </a:r>
            <a:r>
              <a:rPr lang="en-GB" b="1" baseline="30000" dirty="0" smtClean="0"/>
              <a:t>-1</a:t>
            </a:r>
            <a:endParaRPr lang="en-GB" b="1" baseline="30000" dirty="0"/>
          </a:p>
        </p:txBody>
      </p:sp>
      <p:pic>
        <p:nvPicPr>
          <p:cNvPr id="2050" name="Picture 2" descr="http://www.tradewindsfruit.com/content/images/breadnu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2" y="2664336"/>
            <a:ext cx="3784721"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nthrome.files.wordpress.com/2011/04/img_68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160" y="2664336"/>
            <a:ext cx="475252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3657" y="332656"/>
            <a:ext cx="5298031" cy="621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61444" y="6176308"/>
            <a:ext cx="7128792" cy="338554"/>
          </a:xfrm>
          <a:prstGeom prst="rect">
            <a:avLst/>
          </a:prstGeom>
          <a:noFill/>
        </p:spPr>
        <p:txBody>
          <a:bodyPr wrap="square" lIns="91440" tIns="45720" rIns="91440" bIns="45720">
            <a:spAutoFit/>
          </a:bodyPr>
          <a:lstStyle/>
          <a:p>
            <a:pPr algn="ctr"/>
            <a:r>
              <a:rPr lang="en-US"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Table taken from Peters &amp; Pardo-Tejeda, 1982</a:t>
            </a:r>
            <a:endParaRPr lang="en-US" sz="16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7259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1066800"/>
          </a:xfrm>
        </p:spPr>
        <p:txBody>
          <a:bodyPr>
            <a:normAutofit/>
          </a:bodyPr>
          <a:lstStyle/>
          <a:p>
            <a:pPr algn="ctr"/>
            <a:r>
              <a:rPr lang="en-GB" dirty="0" smtClean="0"/>
              <a:t>Food made with </a:t>
            </a:r>
            <a:r>
              <a:rPr lang="en-GB" i="1" dirty="0" smtClean="0"/>
              <a:t>B. alicastrum </a:t>
            </a:r>
            <a:r>
              <a:rPr lang="en-GB" dirty="0" smtClean="0"/>
              <a:t>seeds</a:t>
            </a:r>
            <a:endParaRPr lang="en-GB" dirty="0"/>
          </a:p>
        </p:txBody>
      </p:sp>
      <p:pic>
        <p:nvPicPr>
          <p:cNvPr id="1030" name="Picture 6" descr="https://lh6.googleusercontent.com/-7I4PahaD1o4/TG5-VcItRAI/AAAAAAAABk0/UmGh3OzRj24/w1598-h751-no/Fancy+Maya+Nut+dishes+for+marketing+presen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816" y="1340768"/>
            <a:ext cx="5798740" cy="27251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16" y="4065958"/>
            <a:ext cx="4762400" cy="22919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UhzZ-dYwp3U/TG28ZBwWtkI/AAAAAAAABB8/siqqf7nSfl4/w606-h889-no/nicaraguan+women+and+maya+nut+trea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216" y="1340767"/>
            <a:ext cx="3412232" cy="50057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6.googleusercontent.com/-2f3x8WX8YUM/TG5-L7iw0FI/AAAAAAAABkM/6NduRAoTodo/w640-h395-no/DSC004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16" y="1340768"/>
            <a:ext cx="8280920" cy="51108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224" y="6451650"/>
            <a:ext cx="8836104" cy="369332"/>
          </a:xfrm>
          <a:prstGeom prst="rect">
            <a:avLst/>
          </a:prstGeom>
          <a:noFill/>
        </p:spPr>
        <p:txBody>
          <a:bodyPr wrap="square" lIns="91440" tIns="45720" rIns="91440" bIns="45720">
            <a:spAutoFit/>
          </a:bodyPr>
          <a:lstStyle/>
          <a:p>
            <a:pPr algn="ctr"/>
            <a:r>
              <a:rPr lang="en-US"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Images from the Maya Nut Institute, 2013</a:t>
            </a:r>
            <a:endParaRPr lang="en-US"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540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0" y="2060848"/>
                <a:ext cx="9144000" cy="4743030"/>
              </a:xfrm>
              <a:prstGeom prst="rect">
                <a:avLst/>
              </a:prstGeom>
              <a:noFill/>
            </p:spPr>
            <p:txBody>
              <a:bodyPr wrap="square" rtlCol="0">
                <a:spAutoFit/>
              </a:bodyPr>
              <a:lstStyle/>
              <a:p>
                <a:endParaRPr lang="en-GB" sz="2300" dirty="0" smtClean="0"/>
              </a:p>
              <a:p>
                <a:pPr marL="285750" indent="-285750" algn="just">
                  <a:buFont typeface="Arial" panose="020B0604020202020204" pitchFamily="34" charset="0"/>
                  <a:buChar char="•"/>
                </a:pPr>
                <a:r>
                  <a:rPr lang="en-GB" sz="2300" b="1" dirty="0" smtClean="0"/>
                  <a:t>Certain plants </a:t>
                </a:r>
                <a:r>
                  <a:rPr lang="en-GB" sz="2300" b="1" dirty="0"/>
                  <a:t>produce </a:t>
                </a:r>
                <a:r>
                  <a:rPr lang="en-GB" sz="2300" b="1" dirty="0" smtClean="0"/>
                  <a:t>Ca-oxalate </a:t>
                </a:r>
                <a:r>
                  <a:rPr lang="en-GB" sz="2300" b="1" dirty="0"/>
                  <a:t>crystals </a:t>
                </a:r>
                <a14:m>
                  <m:oMath xmlns:m="http://schemas.openxmlformats.org/officeDocument/2006/math">
                    <m:r>
                      <a:rPr lang="en-GB" sz="2300" b="1">
                        <a:latin typeface="Cambria Math"/>
                      </a:rPr>
                      <m:t>(</m:t>
                    </m:r>
                    <m:r>
                      <a:rPr lang="en-GB" sz="2300" b="1" i="0" smtClean="0">
                        <a:latin typeface="Cambria Math"/>
                      </a:rPr>
                      <m:t>𝐂𝐚𝐎𝐱</m:t>
                    </m:r>
                    <m:r>
                      <a:rPr lang="en-GB" sz="2300" b="1" i="0" smtClean="0">
                        <a:latin typeface="Cambria Math"/>
                      </a:rPr>
                      <m:t>; </m:t>
                    </m:r>
                    <m:r>
                      <a:rPr lang="en-GB" sz="2300" b="1" i="1">
                        <a:latin typeface="Cambria Math"/>
                      </a:rPr>
                      <m:t>𝐂𝐚</m:t>
                    </m:r>
                    <m:sSub>
                      <m:sSubPr>
                        <m:ctrlPr>
                          <a:rPr lang="en-GB" sz="2300" b="1" i="1">
                            <a:latin typeface="Cambria Math"/>
                          </a:rPr>
                        </m:ctrlPr>
                      </m:sSubPr>
                      <m:e>
                        <m:r>
                          <a:rPr lang="en-GB" sz="2300" b="1" i="1">
                            <a:latin typeface="Cambria Math"/>
                          </a:rPr>
                          <m:t>𝑪</m:t>
                        </m:r>
                      </m:e>
                      <m:sub>
                        <m:r>
                          <a:rPr lang="en-GB" sz="2300" b="1" i="1">
                            <a:latin typeface="Cambria Math"/>
                          </a:rPr>
                          <m:t>𝟐</m:t>
                        </m:r>
                      </m:sub>
                    </m:sSub>
                    <m:sSub>
                      <m:sSubPr>
                        <m:ctrlPr>
                          <a:rPr lang="en-GB" sz="2300" b="1" i="1">
                            <a:latin typeface="Cambria Math"/>
                          </a:rPr>
                        </m:ctrlPr>
                      </m:sSubPr>
                      <m:e>
                        <m:r>
                          <a:rPr lang="en-GB" sz="2300" b="1" i="1">
                            <a:latin typeface="Cambria Math"/>
                          </a:rPr>
                          <m:t>𝑶</m:t>
                        </m:r>
                      </m:e>
                      <m:sub>
                        <m:r>
                          <a:rPr lang="en-GB" sz="2300" b="1" i="1">
                            <a:latin typeface="Cambria Math"/>
                          </a:rPr>
                          <m:t>𝟒</m:t>
                        </m:r>
                      </m:sub>
                    </m:sSub>
                    <m:r>
                      <a:rPr lang="en-GB" sz="2300" b="1" i="1">
                        <a:latin typeface="Cambria Math"/>
                      </a:rPr>
                      <m:t> </m:t>
                    </m:r>
                    <m:r>
                      <a:rPr lang="en-GB" sz="2300" b="1">
                        <a:latin typeface="Cambria Math"/>
                      </a:rPr>
                      <m:t>. </m:t>
                    </m:r>
                    <m:r>
                      <a:rPr lang="en-GB" sz="2300" b="1" i="1">
                        <a:latin typeface="Cambria Math"/>
                      </a:rPr>
                      <m:t>𝒏</m:t>
                    </m:r>
                    <m:sSub>
                      <m:sSubPr>
                        <m:ctrlPr>
                          <a:rPr lang="en-GB" sz="2300" b="1" i="1">
                            <a:latin typeface="Cambria Math"/>
                          </a:rPr>
                        </m:ctrlPr>
                      </m:sSubPr>
                      <m:e>
                        <m:r>
                          <a:rPr lang="en-GB" sz="2300" b="1" i="1">
                            <a:latin typeface="Cambria Math"/>
                          </a:rPr>
                          <m:t>𝑯</m:t>
                        </m:r>
                      </m:e>
                      <m:sub>
                        <m:r>
                          <a:rPr lang="en-GB" sz="2300" b="1" i="1">
                            <a:latin typeface="Cambria Math"/>
                          </a:rPr>
                          <m:t>𝟐</m:t>
                        </m:r>
                      </m:sub>
                    </m:sSub>
                    <m:r>
                      <a:rPr lang="en-GB" sz="2300" b="1" i="1">
                        <a:latin typeface="Cambria Math"/>
                      </a:rPr>
                      <m:t>𝐎</m:t>
                    </m:r>
                    <m:r>
                      <a:rPr lang="en-GB" sz="2300" b="1">
                        <a:latin typeface="Cambria Math"/>
                      </a:rPr>
                      <m:t>)</m:t>
                    </m:r>
                  </m:oMath>
                </a14:m>
                <a:r>
                  <a:rPr lang="en-GB" sz="2300" b="1" dirty="0"/>
                  <a:t> </a:t>
                </a:r>
                <a:r>
                  <a:rPr lang="en-GB" sz="2300" b="1" dirty="0" smtClean="0"/>
                  <a:t>utilising organic </a:t>
                </a:r>
                <a:r>
                  <a:rPr lang="en-GB" sz="2300" b="1" dirty="0"/>
                  <a:t>carbon </a:t>
                </a:r>
                <a:r>
                  <a:rPr lang="en-GB" sz="2300" b="1" dirty="0" smtClean="0"/>
                  <a:t>from </a:t>
                </a:r>
                <a:r>
                  <a:rPr lang="en-GB" sz="2300" b="1" dirty="0"/>
                  <a:t>atmospheric CO</a:t>
                </a:r>
                <a:r>
                  <a:rPr lang="en-GB" sz="2300" b="1" baseline="-25000" dirty="0"/>
                  <a:t>2</a:t>
                </a:r>
                <a:r>
                  <a:rPr lang="en-GB" sz="2300" b="1" dirty="0"/>
                  <a:t> that is </a:t>
                </a:r>
                <a:r>
                  <a:rPr lang="en-GB" sz="2300" b="1" dirty="0" smtClean="0"/>
                  <a:t>formed during photosynthesis</a:t>
                </a:r>
              </a:p>
              <a:p>
                <a:pPr marL="285750" indent="-285750" algn="just">
                  <a:buFont typeface="Arial" panose="020B0604020202020204" pitchFamily="34" charset="0"/>
                  <a:buChar char="•"/>
                </a:pPr>
                <a:endParaRPr lang="en-GB" sz="2300" b="1" dirty="0" smtClean="0"/>
              </a:p>
              <a:p>
                <a:pPr marL="342900" indent="-342900" algn="just">
                  <a:buFont typeface="Arial" panose="020B0604020202020204" pitchFamily="34" charset="0"/>
                  <a:buChar char="•"/>
                </a:pPr>
                <a:r>
                  <a:rPr lang="en-GB" sz="2300" b="1" dirty="0" smtClean="0"/>
                  <a:t>The </a:t>
                </a:r>
                <a:r>
                  <a:rPr lang="en-GB" sz="2300" b="1" dirty="0"/>
                  <a:t>insoluble </a:t>
                </a:r>
                <a14:m>
                  <m:oMath xmlns:m="http://schemas.openxmlformats.org/officeDocument/2006/math">
                    <m:r>
                      <a:rPr lang="en-GB" sz="2000" b="1">
                        <a:latin typeface="Cambria Math"/>
                      </a:rPr>
                      <m:t>(</m:t>
                    </m:r>
                    <m:r>
                      <a:rPr lang="en-GB" sz="2000" b="1" i="1">
                        <a:latin typeface="Cambria Math"/>
                      </a:rPr>
                      <m:t> </m:t>
                    </m:r>
                  </m:oMath>
                </a14:m>
                <a:r>
                  <a:rPr lang="en-GB" sz="2400" b="1" dirty="0" err="1">
                    <a:latin typeface="Cambria Math" panose="02040503050406030204" pitchFamily="18" charset="0"/>
                    <a:ea typeface="Cambria Math" panose="02040503050406030204" pitchFamily="18" charset="0"/>
                    <a:cs typeface="AngsanaUPC" panose="02020603050405020304" pitchFamily="18" charset="-34"/>
                  </a:rPr>
                  <a:t>K</a:t>
                </a:r>
                <a:r>
                  <a:rPr lang="en-GB" sz="2400" b="1" baseline="-25000" dirty="0" err="1">
                    <a:latin typeface="Cambria Math" panose="02040503050406030204" pitchFamily="18" charset="0"/>
                    <a:ea typeface="Cambria Math" panose="02040503050406030204" pitchFamily="18" charset="0"/>
                    <a:cs typeface="AngsanaUPC" panose="02020603050405020304" pitchFamily="18" charset="-34"/>
                  </a:rPr>
                  <a:t>sp</a:t>
                </a:r>
                <a:r>
                  <a:rPr lang="en-GB" sz="2400" b="1" dirty="0">
                    <a:latin typeface="Cambria Math" panose="02040503050406030204" pitchFamily="18" charset="0"/>
                    <a:ea typeface="Cambria Math" panose="02040503050406030204" pitchFamily="18" charset="0"/>
                    <a:cs typeface="AngsanaUPC" panose="02020603050405020304" pitchFamily="18" charset="-34"/>
                  </a:rPr>
                  <a:t> </a:t>
                </a:r>
                <a14:m>
                  <m:oMath xmlns:m="http://schemas.openxmlformats.org/officeDocument/2006/math">
                    <m:r>
                      <a:rPr lang="en-GB" sz="2400" b="1" i="1">
                        <a:latin typeface="Cambria Math" panose="02040503050406030204" pitchFamily="18" charset="0"/>
                        <a:ea typeface="Cambria Math" panose="02040503050406030204" pitchFamily="18" charset="0"/>
                      </a:rPr>
                      <m:t>𝟐</m:t>
                    </m:r>
                    <m:r>
                      <a:rPr lang="en-GB" sz="2400" b="1" i="1">
                        <a:latin typeface="Cambria Math" panose="02040503050406030204" pitchFamily="18" charset="0"/>
                        <a:ea typeface="Cambria Math" panose="02040503050406030204" pitchFamily="18" charset="0"/>
                      </a:rPr>
                      <m:t>.</m:t>
                    </m:r>
                    <m:r>
                      <a:rPr lang="en-GB" sz="2400" b="1" i="1">
                        <a:latin typeface="Cambria Math" panose="02040503050406030204" pitchFamily="18" charset="0"/>
                        <a:ea typeface="Cambria Math" panose="02040503050406030204" pitchFamily="18" charset="0"/>
                      </a:rPr>
                      <m:t>𝟑𝟐</m:t>
                    </m:r>
                    <m:r>
                      <a:rPr lang="en-GB" sz="2400" b="1" i="1">
                        <a:latin typeface="Cambria Math" panose="02040503050406030204" pitchFamily="18" charset="0"/>
                        <a:ea typeface="Cambria Math" panose="02040503050406030204" pitchFamily="18" charset="0"/>
                      </a:rPr>
                      <m:t> </m:t>
                    </m:r>
                    <m:r>
                      <a:rPr lang="en-GB" sz="2400" b="1" i="1">
                        <a:latin typeface="Cambria Math" panose="02040503050406030204" pitchFamily="18" charset="0"/>
                        <a:ea typeface="Cambria Math" panose="02040503050406030204" pitchFamily="18" charset="0"/>
                      </a:rPr>
                      <m:t>𝒙</m:t>
                    </m:r>
                    <m:r>
                      <a:rPr lang="en-GB" sz="2400" b="1" i="1">
                        <a:latin typeface="Cambria Math" panose="02040503050406030204" pitchFamily="18" charset="0"/>
                        <a:ea typeface="Cambria Math" panose="02040503050406030204" pitchFamily="18" charset="0"/>
                      </a:rPr>
                      <m:t> </m:t>
                    </m:r>
                    <m:r>
                      <a:rPr lang="en-GB" sz="2400" b="1" i="1">
                        <a:latin typeface="Cambria Math" panose="02040503050406030204" pitchFamily="18" charset="0"/>
                        <a:ea typeface="Cambria Math" panose="02040503050406030204" pitchFamily="18" charset="0"/>
                      </a:rPr>
                      <m:t>𝟏</m:t>
                    </m:r>
                    <m:sSup>
                      <m:sSupPr>
                        <m:ctrlPr>
                          <a:rPr lang="en-GB" sz="2400" b="1" i="1">
                            <a:latin typeface="Cambria Math"/>
                            <a:ea typeface="Cambria Math" panose="02040503050406030204" pitchFamily="18" charset="0"/>
                          </a:rPr>
                        </m:ctrlPr>
                      </m:sSupPr>
                      <m:e>
                        <m:r>
                          <a:rPr lang="en-GB" sz="2400" b="1" i="1">
                            <a:latin typeface="Cambria Math" panose="02040503050406030204" pitchFamily="18" charset="0"/>
                            <a:ea typeface="Cambria Math" panose="02040503050406030204" pitchFamily="18" charset="0"/>
                          </a:rPr>
                          <m:t>𝟎</m:t>
                        </m:r>
                      </m:e>
                      <m:sup>
                        <m:r>
                          <a:rPr lang="en-GB" sz="2400" b="1" i="1">
                            <a:latin typeface="Cambria Math" panose="02040503050406030204" pitchFamily="18" charset="0"/>
                            <a:ea typeface="Cambria Math" panose="02040503050406030204" pitchFamily="18" charset="0"/>
                          </a:rPr>
                          <m:t>−</m:t>
                        </m:r>
                        <m:r>
                          <a:rPr lang="en-GB" sz="2400" b="1" i="1">
                            <a:latin typeface="Cambria Math" panose="02040503050406030204" pitchFamily="18" charset="0"/>
                            <a:ea typeface="Cambria Math" panose="02040503050406030204" pitchFamily="18" charset="0"/>
                          </a:rPr>
                          <m:t>𝟗</m:t>
                        </m:r>
                      </m:sup>
                    </m:sSup>
                  </m:oMath>
                </a14:m>
                <a:r>
                  <a:rPr lang="en-GB" sz="2400" b="1" dirty="0">
                    <a:latin typeface="Cambria Math" panose="02040503050406030204" pitchFamily="18" charset="0"/>
                    <a:ea typeface="Cambria Math" panose="02040503050406030204" pitchFamily="18" charset="0"/>
                    <a:cs typeface="AngsanaUPC" panose="02020603050405020304" pitchFamily="18" charset="-34"/>
                  </a:rPr>
                  <a:t> at 25 °C</a:t>
                </a:r>
                <a14:m>
                  <m:oMath xmlns:m="http://schemas.openxmlformats.org/officeDocument/2006/math">
                    <m:r>
                      <a:rPr lang="en-GB" sz="2000" b="1" i="1">
                        <a:latin typeface="Cambria Math"/>
                      </a:rPr>
                      <m:t>)</m:t>
                    </m:r>
                  </m:oMath>
                </a14:m>
                <a:r>
                  <a:rPr lang="en-GB" sz="2300" b="1" dirty="0" smtClean="0"/>
                  <a:t> Ca-oxalate </a:t>
                </a:r>
                <a:r>
                  <a:rPr lang="en-GB" sz="2300" b="1" dirty="0"/>
                  <a:t>collects in nearby </a:t>
                </a:r>
                <a:r>
                  <a:rPr lang="en-GB" sz="2300" b="1" dirty="0" smtClean="0"/>
                  <a:t>soils </a:t>
                </a:r>
                <a:r>
                  <a:rPr lang="en-GB" sz="2300" b="1" dirty="0"/>
                  <a:t>as the tree discards o</a:t>
                </a:r>
                <a:r>
                  <a:rPr lang="en-GB" sz="2300" b="1" dirty="0" smtClean="0"/>
                  <a:t>rganic matter </a:t>
                </a:r>
                <a:r>
                  <a:rPr lang="en-GB" sz="2300" b="1" dirty="0"/>
                  <a:t>and </a:t>
                </a:r>
                <a:r>
                  <a:rPr lang="en-GB" sz="2300" b="1" dirty="0" smtClean="0"/>
                  <a:t>excretes crystals from its roots</a:t>
                </a:r>
              </a:p>
              <a:p>
                <a:pPr marL="342900" indent="-342900" algn="just">
                  <a:buFont typeface="Arial" panose="020B0604020202020204" pitchFamily="34" charset="0"/>
                  <a:buChar char="•"/>
                </a:pPr>
                <a:endParaRPr lang="en-GB" sz="2300" b="1" dirty="0"/>
              </a:p>
              <a:p>
                <a:pPr marL="342900" indent="-342900" algn="just">
                  <a:buFont typeface="Arial" panose="020B0604020202020204" pitchFamily="34" charset="0"/>
                  <a:buChar char="•"/>
                </a:pPr>
                <a:r>
                  <a:rPr lang="en-GB" sz="2300" b="1" dirty="0" smtClean="0"/>
                  <a:t>This </a:t>
                </a:r>
                <a:r>
                  <a:rPr lang="en-GB" sz="2300" b="1" dirty="0"/>
                  <a:t>abundance of oxalate is then broken down by Oxalotrophic bacteria to form limestone (CaCO3 + CO2 + H2O), successfully sequestering CO2 in the ground, in a </a:t>
                </a:r>
                <a:r>
                  <a:rPr lang="en-GB" sz="2300" b="1" dirty="0" smtClean="0"/>
                  <a:t>inert and stable </a:t>
                </a:r>
                <a:r>
                  <a:rPr lang="en-GB" sz="2300" b="1" dirty="0"/>
                  <a:t>format</a:t>
                </a:r>
              </a:p>
              <a:p>
                <a:pPr marL="285750" indent="-285750">
                  <a:buFont typeface="Arial" panose="020B0604020202020204" pitchFamily="34" charset="0"/>
                  <a:buChar char="•"/>
                </a:pPr>
                <a:endParaRPr lang="en-GB" sz="2300" dirty="0"/>
              </a:p>
            </p:txBody>
          </p:sp>
        </mc:Choice>
        <mc:Fallback xmlns="">
          <p:sp>
            <p:nvSpPr>
              <p:cNvPr id="6" name="TextBox 5"/>
              <p:cNvSpPr txBox="1">
                <a:spLocks noRot="1" noChangeAspect="1" noMove="1" noResize="1" noEditPoints="1" noAdjustHandles="1" noChangeArrowheads="1" noChangeShapeType="1" noTextEdit="1"/>
              </p:cNvSpPr>
              <p:nvPr/>
            </p:nvSpPr>
            <p:spPr>
              <a:xfrm>
                <a:off x="0" y="2060848"/>
                <a:ext cx="9144000" cy="4743030"/>
              </a:xfrm>
              <a:prstGeom prst="rect">
                <a:avLst/>
              </a:prstGeom>
              <a:blipFill rotWithShape="1">
                <a:blip r:embed="rId3"/>
                <a:stretch>
                  <a:fillRect l="-733" r="-933"/>
                </a:stretch>
              </a:blipFill>
            </p:spPr>
            <p:txBody>
              <a:bodyPr/>
              <a:lstStyle/>
              <a:p>
                <a:r>
                  <a:rPr lang="en-GB">
                    <a:noFill/>
                  </a:rPr>
                  <a:t> </a:t>
                </a:r>
              </a:p>
            </p:txBody>
          </p:sp>
        </mc:Fallback>
      </mc:AlternateContent>
      <p:sp>
        <p:nvSpPr>
          <p:cNvPr id="3" name="Content Placeholder 2"/>
          <p:cNvSpPr>
            <a:spLocks noGrp="1"/>
          </p:cNvSpPr>
          <p:nvPr>
            <p:ph sz="quarter" idx="13"/>
          </p:nvPr>
        </p:nvSpPr>
        <p:spPr>
          <a:xfrm>
            <a:off x="17388" y="1484784"/>
            <a:ext cx="9144000" cy="792088"/>
          </a:xfrm>
        </p:spPr>
        <p:txBody>
          <a:bodyPr>
            <a:normAutofit/>
          </a:bodyPr>
          <a:lstStyle/>
          <a:p>
            <a:pPr algn="ctr"/>
            <a:r>
              <a:rPr lang="en-GB" sz="2800" b="1" u="sng" dirty="0" smtClean="0"/>
              <a:t>What is OCP?</a:t>
            </a:r>
            <a:endParaRPr lang="en-GB" sz="2800" b="1" u="sng" dirty="0"/>
          </a:p>
        </p:txBody>
      </p:sp>
      <p:sp>
        <p:nvSpPr>
          <p:cNvPr id="2" name="Title 1"/>
          <p:cNvSpPr>
            <a:spLocks noGrp="1"/>
          </p:cNvSpPr>
          <p:nvPr>
            <p:ph type="title"/>
          </p:nvPr>
        </p:nvSpPr>
        <p:spPr>
          <a:xfrm>
            <a:off x="0" y="228600"/>
            <a:ext cx="9144000" cy="896144"/>
          </a:xfrm>
        </p:spPr>
        <p:txBody>
          <a:bodyPr>
            <a:normAutofit/>
          </a:bodyPr>
          <a:lstStyle/>
          <a:p>
            <a:pPr algn="ctr"/>
            <a:r>
              <a:rPr lang="en-GB" b="1" dirty="0" smtClean="0"/>
              <a:t>The Oxalate-Carbonate Pathway (OCP) </a:t>
            </a:r>
            <a:endParaRPr lang="en-GB" b="1" dirty="0"/>
          </a:p>
        </p:txBody>
      </p:sp>
    </p:spTree>
    <p:extLst>
      <p:ext uri="{BB962C8B-B14F-4D97-AF65-F5344CB8AC3E}">
        <p14:creationId xmlns:p14="http://schemas.microsoft.com/office/powerpoint/2010/main" val="16065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txDef>
      <a:spPr>
        <a:blipFill rotWithShape="1">
          <a:blip xmlns:r="http://schemas.openxmlformats.org/officeDocument/2006/relationships" r:embed="rId2" cstate="print"/>
          <a:stretch>
            <a:fillRect l="-635" t="-733" r="-564"/>
          </a:stretch>
        </a:blipFill>
      </a:spPr>
      <a:bodyPr/>
      <a:lstStyle>
        <a:defPPr>
          <a:defRPr dirty="0">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2869</TotalTime>
  <Words>1508</Words>
  <Application>Microsoft Office PowerPoint</Application>
  <PresentationFormat>On-screen Show (4:3)</PresentationFormat>
  <Paragraphs>106</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Mylar</vt:lpstr>
      <vt:lpstr> Mike Rowley1, Dr. Héctor Estrada-Medina2 &amp; Dr. Iain Green1 1 Bournemouth University, 2 Universidad Autónoma de Yucatán       </vt:lpstr>
      <vt:lpstr>The Potential Oxalate-Carbonate Pathway of Brosimum alicastrum Sw.; Moraceae  in Anse-a-Pitre, Haiti and  the Yucatán, Mexico</vt:lpstr>
      <vt:lpstr>Haiti                                Dominican Republic                                 Border</vt:lpstr>
      <vt:lpstr>Location of Study</vt:lpstr>
      <vt:lpstr>Climate Change</vt:lpstr>
      <vt:lpstr>PowerPoint Presentation</vt:lpstr>
      <vt:lpstr>Maya Nut Seeds 70-200 kg yr -1</vt:lpstr>
      <vt:lpstr>Food made with B. alicastrum seeds</vt:lpstr>
      <vt:lpstr>The Oxalate-Carbonate Pathway (OCP) </vt:lpstr>
      <vt:lpstr>PowerPoint Presentation</vt:lpstr>
      <vt:lpstr>Diagram of Oxalate Carbonate Pathway</vt:lpstr>
      <vt:lpstr>Soil and Leaf Sampling, to assess Oxalate levels in the tree and the adjacent soil</vt:lpstr>
      <vt:lpstr>What will the Sample Analysis Involve?</vt:lpstr>
      <vt:lpstr>Promising Observations of Precipitated Calcium Carbonate (Limestone) in the Soil</vt:lpstr>
      <vt:lpstr>So Why is This Research Important?</vt:lpstr>
    </vt:vector>
  </TitlesOfParts>
  <Company>UCL FBS AISC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I’m Mike Rowley and this is Brosimum alicastrum Sw.; Moraceae</dc:title>
  <dc:creator>Michael Rowley</dc:creator>
  <cp:lastModifiedBy>Michael Rowley</cp:lastModifiedBy>
  <cp:revision>147</cp:revision>
  <dcterms:created xsi:type="dcterms:W3CDTF">2013-11-28T06:24:28Z</dcterms:created>
  <dcterms:modified xsi:type="dcterms:W3CDTF">2014-03-13T23:44:15Z</dcterms:modified>
</cp:coreProperties>
</file>